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8" r:id="rId2"/>
  </p:sldIdLst>
  <p:sldSz cx="43891200" cy="3291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3845" userDrawn="1">
          <p15:clr>
            <a:srgbClr val="A4A3A4"/>
          </p15:clr>
        </p15:guide>
        <p15:guide id="3" pos="5355" userDrawn="1">
          <p15:clr>
            <a:srgbClr val="A4A3A4"/>
          </p15:clr>
        </p15:guide>
        <p15:guide id="4" pos="235" userDrawn="1">
          <p15:clr>
            <a:srgbClr val="A4A3A4"/>
          </p15:clr>
        </p15:guide>
        <p15:guide id="5" pos="661" userDrawn="1">
          <p15:clr>
            <a:srgbClr val="A4A3A4"/>
          </p15:clr>
        </p15:guide>
        <p15:guide id="6" orient="horz"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2331"/>
    <a:srgbClr val="9D2D3B"/>
    <a:srgbClr val="8B1616"/>
    <a:srgbClr val="263238"/>
    <a:srgbClr val="FFD54F"/>
    <a:srgbClr val="311B92"/>
    <a:srgbClr val="8C1616"/>
    <a:srgbClr val="B71C1C"/>
    <a:srgbClr val="FFB300"/>
    <a:srgbClr val="FFF9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07" autoAdjust="0"/>
    <p:restoredTop sz="95232" autoAdjust="0"/>
  </p:normalViewPr>
  <p:slideViewPr>
    <p:cSldViewPr snapToGrid="0" showGuides="1">
      <p:cViewPr varScale="1">
        <p:scale>
          <a:sx n="24" d="100"/>
          <a:sy n="24" d="100"/>
        </p:scale>
        <p:origin x="1710" y="30"/>
      </p:cViewPr>
      <p:guideLst>
        <p:guide pos="13845"/>
        <p:guide pos="5355"/>
        <p:guide pos="235"/>
        <p:guide pos="661"/>
        <p:guide orient="horz"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5.7693121721264E-2"/>
          <c:y val="2.4009899840170299E-2"/>
          <c:w val="0.81397252404332199"/>
          <c:h val="0.88684864504587402"/>
        </c:manualLayout>
      </c:layout>
      <c:barChart>
        <c:barDir val="col"/>
        <c:grouping val="clustered"/>
        <c:varyColors val="0"/>
        <c:ser>
          <c:idx val="0"/>
          <c:order val="0"/>
          <c:tx>
            <c:strRef>
              <c:f>Sheet1!$B$1</c:f>
              <c:strCache>
                <c:ptCount val="1"/>
                <c:pt idx="0">
                  <c:v>Series 1</c:v>
                </c:pt>
              </c:strCache>
            </c:strRef>
          </c:tx>
          <c:spPr>
            <a:solidFill>
              <a:srgbClr val="8B2331"/>
            </a:solidFill>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2</c:v>
                </c:pt>
                <c:pt idx="1">
                  <c:v>0.5</c:v>
                </c:pt>
                <c:pt idx="2">
                  <c:v>1.5</c:v>
                </c:pt>
              </c:numCache>
            </c:numRef>
          </c:val>
          <c:extLst>
            <c:ext xmlns:c16="http://schemas.microsoft.com/office/drawing/2014/chart" uri="{C3380CC4-5D6E-409C-BE32-E72D297353CC}">
              <c16:uniqueId val="{00000000-59AB-47C7-ABCC-830AFA975243}"/>
            </c:ext>
          </c:extLst>
        </c:ser>
        <c:ser>
          <c:idx val="1"/>
          <c:order val="1"/>
          <c:tx>
            <c:strRef>
              <c:f>Sheet1!$C$1</c:f>
              <c:strCache>
                <c:ptCount val="1"/>
                <c:pt idx="0">
                  <c:v>Series 2</c:v>
                </c:pt>
              </c:strCache>
            </c:strRef>
          </c:tx>
          <c:invertIfNegative val="0"/>
          <c:cat>
            <c:strRef>
              <c:f>Sheet1!$A$2:$A$4</c:f>
              <c:strCache>
                <c:ptCount val="3"/>
                <c:pt idx="0">
                  <c:v>Category 1</c:v>
                </c:pt>
                <c:pt idx="1">
                  <c:v>Category 2</c:v>
                </c:pt>
                <c:pt idx="2">
                  <c:v>Category 3</c:v>
                </c:pt>
              </c:strCache>
            </c:strRef>
          </c:cat>
          <c:val>
            <c:numRef>
              <c:f>Sheet1!$C$2:$C$4</c:f>
              <c:numCache>
                <c:formatCode>General</c:formatCode>
                <c:ptCount val="3"/>
                <c:pt idx="0">
                  <c:v>1</c:v>
                </c:pt>
                <c:pt idx="1">
                  <c:v>1</c:v>
                </c:pt>
                <c:pt idx="2">
                  <c:v>1</c:v>
                </c:pt>
              </c:numCache>
            </c:numRef>
          </c:val>
          <c:extLst>
            <c:ext xmlns:c16="http://schemas.microsoft.com/office/drawing/2014/chart" uri="{C3380CC4-5D6E-409C-BE32-E72D297353CC}">
              <c16:uniqueId val="{00000001-59AB-47C7-ABCC-830AFA975243}"/>
            </c:ext>
          </c:extLst>
        </c:ser>
        <c:ser>
          <c:idx val="2"/>
          <c:order val="2"/>
          <c:tx>
            <c:strRef>
              <c:f>Sheet1!$D$1</c:f>
              <c:strCache>
                <c:ptCount val="1"/>
                <c:pt idx="0">
                  <c:v>Series 3</c:v>
                </c:pt>
              </c:strCache>
            </c:strRef>
          </c:tx>
          <c:invertIfNegative val="0"/>
          <c:cat>
            <c:strRef>
              <c:f>Sheet1!$A$2:$A$4</c:f>
              <c:strCache>
                <c:ptCount val="3"/>
                <c:pt idx="0">
                  <c:v>Category 1</c:v>
                </c:pt>
                <c:pt idx="1">
                  <c:v>Category 2</c:v>
                </c:pt>
                <c:pt idx="2">
                  <c:v>Category 3</c:v>
                </c:pt>
              </c:strCache>
            </c:strRef>
          </c:cat>
          <c:val>
            <c:numRef>
              <c:f>Sheet1!$D$2:$D$4</c:f>
              <c:numCache>
                <c:formatCode>General</c:formatCode>
                <c:ptCount val="3"/>
                <c:pt idx="0">
                  <c:v>0.5</c:v>
                </c:pt>
                <c:pt idx="1">
                  <c:v>2</c:v>
                </c:pt>
                <c:pt idx="2">
                  <c:v>0.5</c:v>
                </c:pt>
              </c:numCache>
            </c:numRef>
          </c:val>
          <c:extLst>
            <c:ext xmlns:c16="http://schemas.microsoft.com/office/drawing/2014/chart" uri="{C3380CC4-5D6E-409C-BE32-E72D297353CC}">
              <c16:uniqueId val="{00000002-59AB-47C7-ABCC-830AFA975243}"/>
            </c:ext>
          </c:extLst>
        </c:ser>
        <c:dLbls>
          <c:showLegendKey val="0"/>
          <c:showVal val="0"/>
          <c:showCatName val="0"/>
          <c:showSerName val="0"/>
          <c:showPercent val="0"/>
          <c:showBubbleSize val="0"/>
        </c:dLbls>
        <c:gapWidth val="150"/>
        <c:axId val="-1017912032"/>
        <c:axId val="-1017909712"/>
      </c:barChart>
      <c:catAx>
        <c:axId val="-1017912032"/>
        <c:scaling>
          <c:orientation val="minMax"/>
        </c:scaling>
        <c:delete val="0"/>
        <c:axPos val="b"/>
        <c:numFmt formatCode="General" sourceLinked="0"/>
        <c:majorTickMark val="out"/>
        <c:minorTickMark val="none"/>
        <c:tickLblPos val="nextTo"/>
        <c:crossAx val="-1017909712"/>
        <c:crosses val="autoZero"/>
        <c:auto val="1"/>
        <c:lblAlgn val="ctr"/>
        <c:lblOffset val="100"/>
        <c:noMultiLvlLbl val="0"/>
      </c:catAx>
      <c:valAx>
        <c:axId val="-1017909712"/>
        <c:scaling>
          <c:orientation val="minMax"/>
        </c:scaling>
        <c:delete val="0"/>
        <c:axPos val="l"/>
        <c:majorGridlines/>
        <c:numFmt formatCode="General" sourceLinked="1"/>
        <c:majorTickMark val="out"/>
        <c:minorTickMark val="none"/>
        <c:tickLblPos val="nextTo"/>
        <c:crossAx val="-101791203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D1CB04D-1C75-43E0-9B64-B7DDAA42BB2C}" type="datetimeFigureOut">
              <a:rPr lang="en-US" smtClean="0"/>
              <a:t>4/3/2019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26C2670-3342-473C-969D-FDFF399F2050}" type="slidenum">
              <a:rPr lang="en-US" smtClean="0"/>
              <a:t>‹#›</a:t>
            </a:fld>
            <a:endParaRPr lang="en-US"/>
          </a:p>
        </p:txBody>
      </p:sp>
    </p:spTree>
    <p:extLst>
      <p:ext uri="{BB962C8B-B14F-4D97-AF65-F5344CB8AC3E}">
        <p14:creationId xmlns:p14="http://schemas.microsoft.com/office/powerpoint/2010/main" val="831749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Notes:</a:t>
            </a:r>
          </a:p>
          <a:p>
            <a:pPr marL="174708" indent="-174708">
              <a:buFont typeface="Arial" panose="020B0604020202020204" pitchFamily="34" charset="0"/>
              <a:buChar char="•"/>
            </a:pPr>
            <a:r>
              <a:rPr lang="en-US" dirty="0"/>
              <a:t>In </a:t>
            </a:r>
            <a:r>
              <a:rPr lang="en-US" dirty="0" err="1"/>
              <a:t>Powerpoint</a:t>
            </a:r>
            <a:r>
              <a:rPr lang="en-US" dirty="0"/>
              <a:t>, click View &gt; Guides</a:t>
            </a:r>
          </a:p>
          <a:p>
            <a:pPr marL="174708" indent="-174708">
              <a:buFont typeface="Arial" panose="020B0604020202020204" pitchFamily="34" charset="0"/>
              <a:buChar char="•"/>
            </a:pPr>
            <a:r>
              <a:rPr lang="en-US" dirty="0"/>
              <a:t>Keep text within gutter guides.</a:t>
            </a:r>
          </a:p>
          <a:p>
            <a:pPr marL="174708" indent="-174708">
              <a:buFont typeface="Arial" panose="020B0604020202020204" pitchFamily="34" charset="0"/>
              <a:buChar char="•"/>
            </a:pPr>
            <a:r>
              <a:rPr lang="en-US" dirty="0"/>
              <a:t>Author list: Don’t split names onto two lines (e.g., “Jimmy [break] Smith”). If that happens, use a new line, unless you need the space. </a:t>
            </a:r>
            <a:r>
              <a:rPr lang="en-US" b="1" dirty="0"/>
              <a:t>Bold the first names of anybody who’s presenting</a:t>
            </a:r>
            <a:r>
              <a:rPr lang="en-US" dirty="0"/>
              <a:t> in person.</a:t>
            </a:r>
          </a:p>
          <a:p>
            <a:pPr marL="174708" indent="-174708">
              <a:buFont typeface="Arial" panose="020B0604020202020204" pitchFamily="34" charset="0"/>
              <a:buChar char="•"/>
            </a:pPr>
            <a:r>
              <a:rPr lang="en-US" dirty="0"/>
              <a:t>Intro/methods/result: </a:t>
            </a:r>
            <a:r>
              <a:rPr lang="en-US" b="1" dirty="0"/>
              <a:t>Do not drop below font size 28</a:t>
            </a:r>
            <a:r>
              <a:rPr lang="en-US" dirty="0"/>
              <a:t>, but if you have extra space, jack up the font size until the space is full.</a:t>
            </a:r>
          </a:p>
          <a:p>
            <a:pPr marL="174708" indent="-174708">
              <a:buFont typeface="Arial" panose="020B0604020202020204" pitchFamily="34" charset="0"/>
              <a:buChar char="•"/>
            </a:pPr>
            <a:r>
              <a:rPr lang="en-US" dirty="0"/>
              <a:t>Do not use color in the sidebars except in graphs/figures. It’ll pull attention from the center and slow interpretation for passersby.</a:t>
            </a:r>
          </a:p>
          <a:p>
            <a:endParaRPr lang="en-US" dirty="0"/>
          </a:p>
        </p:txBody>
      </p:sp>
      <p:sp>
        <p:nvSpPr>
          <p:cNvPr id="4" name="Slide Number Placeholder 3"/>
          <p:cNvSpPr>
            <a:spLocks noGrp="1"/>
          </p:cNvSpPr>
          <p:nvPr>
            <p:ph type="sldNum" sz="quarter" idx="5"/>
          </p:nvPr>
        </p:nvSpPr>
        <p:spPr/>
        <p:txBody>
          <a:bodyPr/>
          <a:lstStyle/>
          <a:p>
            <a:fld id="{E26C2670-3342-473C-969D-FDFF399F2050}" type="slidenum">
              <a:rPr lang="en-US" smtClean="0"/>
              <a:t>1</a:t>
            </a:fld>
            <a:endParaRPr lang="en-US"/>
          </a:p>
        </p:txBody>
      </p:sp>
    </p:spTree>
    <p:extLst>
      <p:ext uri="{BB962C8B-B14F-4D97-AF65-F5344CB8AC3E}">
        <p14:creationId xmlns:p14="http://schemas.microsoft.com/office/powerpoint/2010/main" val="1366516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2007897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680347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2109464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67472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135061-2F74-46D4-9F8F-C77EF304855D}" type="datetimeFigureOut">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706281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135061-2F74-46D4-9F8F-C77EF304855D}"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294404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135061-2F74-46D4-9F8F-C77EF304855D}" type="datetimeFigureOut">
              <a:rPr lang="en-US" smtClean="0"/>
              <a:t>4/3/2019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08164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135061-2F74-46D4-9F8F-C77EF304855D}" type="datetimeFigureOut">
              <a:rPr lang="en-US" smtClean="0"/>
              <a:t>4/3/2019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856440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35061-2F74-46D4-9F8F-C77EF304855D}" type="datetimeFigureOut">
              <a:rPr lang="en-US" smtClean="0"/>
              <a:t>4/3/2019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345112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522871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458750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F135061-2F74-46D4-9F8F-C77EF304855D}" type="datetimeFigureOut">
              <a:rPr lang="en-US" smtClean="0"/>
              <a:t>4/3/2019</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63FC52CE-B062-47D6-A8CB-AF6B214D1AE5}" type="slidenum">
              <a:rPr lang="en-US" smtClean="0"/>
              <a:t>‹#›</a:t>
            </a:fld>
            <a:endParaRPr lang="en-US"/>
          </a:p>
        </p:txBody>
      </p:sp>
    </p:spTree>
    <p:extLst>
      <p:ext uri="{BB962C8B-B14F-4D97-AF65-F5344CB8AC3E}">
        <p14:creationId xmlns:p14="http://schemas.microsoft.com/office/powerpoint/2010/main" val="3697845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sf.io/ef53g/" TargetMode="External"/><Relationship Id="rId3" Type="http://schemas.openxmlformats.org/officeDocument/2006/relationships/chart" Target="../charts/chart1.xm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roam.macewan.ca/" TargetMode="External"/><Relationship Id="rId4" Type="http://schemas.openxmlformats.org/officeDocument/2006/relationships/hyperlink" Target="https://www.qrcode-monke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748E481-6EAC-4ABC-8E19-227298D7E8AB}"/>
              </a:ext>
            </a:extLst>
          </p:cNvPr>
          <p:cNvSpPr/>
          <p:nvPr/>
        </p:nvSpPr>
        <p:spPr>
          <a:xfrm>
            <a:off x="8980687" y="39758"/>
            <a:ext cx="25976634" cy="32878643"/>
          </a:xfrm>
          <a:prstGeom prst="rect">
            <a:avLst/>
          </a:prstGeom>
          <a:solidFill>
            <a:srgbClr val="8B2331"/>
          </a:solidFill>
          <a:ln>
            <a:noFill/>
          </a:ln>
          <a:effectLst>
            <a:outerShdw blurRad="495300" dist="228600" dir="2700000" sx="106000" sy="106000" algn="ctr">
              <a:srgbClr val="000000">
                <a:alpha val="4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latin typeface="Arial Black" panose="020B0A04020102020204" pitchFamily="34" charset="0"/>
            </a:endParaRPr>
          </a:p>
        </p:txBody>
      </p:sp>
      <p:sp>
        <p:nvSpPr>
          <p:cNvPr id="5" name="Title 4">
            <a:extLst>
              <a:ext uri="{FF2B5EF4-FFF2-40B4-BE49-F238E27FC236}">
                <a16:creationId xmlns:a16="http://schemas.microsoft.com/office/drawing/2014/main" id="{DDC4359A-7BBB-495A-96DE-65574C0C88E6}"/>
              </a:ext>
            </a:extLst>
          </p:cNvPr>
          <p:cNvSpPr>
            <a:spLocks noGrp="1"/>
          </p:cNvSpPr>
          <p:nvPr>
            <p:ph type="ctrTitle"/>
          </p:nvPr>
        </p:nvSpPr>
        <p:spPr>
          <a:xfrm>
            <a:off x="9636936" y="4530832"/>
            <a:ext cx="25976634" cy="10500320"/>
          </a:xfrm>
        </p:spPr>
        <p:txBody>
          <a:bodyPr anchor="t">
            <a:noAutofit/>
          </a:bodyPr>
          <a:lstStyle/>
          <a:p>
            <a:pPr algn="l">
              <a:lnSpc>
                <a:spcPct val="150000"/>
              </a:lnSpc>
            </a:pPr>
            <a:r>
              <a:rPr lang="en-US" sz="13900" dirty="0">
                <a:solidFill>
                  <a:schemeClr val="bg1"/>
                </a:solidFill>
                <a:latin typeface="Arial Black" panose="020B0A04020102020204" pitchFamily="34" charset="0"/>
                <a:ea typeface="Roboto" panose="02000000000000000000" pitchFamily="2" charset="0"/>
                <a:cs typeface="Arial" panose="020B0604020202020204" pitchFamily="34" charset="0"/>
              </a:rPr>
              <a:t>Main finding goes here</a:t>
            </a:r>
            <a:r>
              <a:rPr lang="en-US" sz="13900" dirty="0">
                <a:solidFill>
                  <a:schemeClr val="bg1"/>
                </a:solidFill>
                <a:latin typeface="Arial" panose="020B0604020202020204" pitchFamily="34" charset="0"/>
                <a:ea typeface="Roboto" panose="02000000000000000000" pitchFamily="2" charset="0"/>
                <a:cs typeface="Arial" panose="020B0604020202020204" pitchFamily="34" charset="0"/>
              </a:rPr>
              <a:t>, translated into </a:t>
            </a:r>
            <a:r>
              <a:rPr lang="en-US" sz="13900" dirty="0">
                <a:solidFill>
                  <a:schemeClr val="bg1"/>
                </a:solidFill>
                <a:latin typeface="Arial Black" panose="020B0A04020102020204" pitchFamily="34" charset="0"/>
                <a:ea typeface="Roboto" panose="02000000000000000000" pitchFamily="2" charset="0"/>
                <a:cs typeface="Arial" panose="020B0604020202020204" pitchFamily="34" charset="0"/>
              </a:rPr>
              <a:t>plain English</a:t>
            </a:r>
            <a:r>
              <a:rPr lang="en-US" sz="13900" dirty="0">
                <a:solidFill>
                  <a:schemeClr val="bg1"/>
                </a:solidFill>
                <a:latin typeface="Arial" panose="020B0604020202020204" pitchFamily="34" charset="0"/>
                <a:ea typeface="Roboto" panose="02000000000000000000" pitchFamily="2" charset="0"/>
                <a:cs typeface="Arial" panose="020B0604020202020204" pitchFamily="34" charset="0"/>
              </a:rPr>
              <a:t>. </a:t>
            </a:r>
            <a:r>
              <a:rPr lang="en-US" sz="13900" dirty="0">
                <a:solidFill>
                  <a:schemeClr val="bg1"/>
                </a:solidFill>
                <a:latin typeface="Arial Black" panose="020B0A04020102020204" pitchFamily="34" charset="0"/>
                <a:ea typeface="Roboto" panose="02000000000000000000" pitchFamily="2" charset="0"/>
                <a:cs typeface="Arial" panose="020B0604020202020204" pitchFamily="34" charset="0"/>
              </a:rPr>
              <a:t>Emphasize</a:t>
            </a:r>
            <a:r>
              <a:rPr lang="en-US" sz="13900" dirty="0">
                <a:solidFill>
                  <a:schemeClr val="bg1"/>
                </a:solidFill>
                <a:latin typeface="Arial" panose="020B0604020202020204" pitchFamily="34" charset="0"/>
                <a:ea typeface="Roboto" panose="02000000000000000000" pitchFamily="2" charset="0"/>
                <a:cs typeface="Arial" panose="020B0604020202020204" pitchFamily="34" charset="0"/>
              </a:rPr>
              <a:t> the important words.</a:t>
            </a:r>
          </a:p>
        </p:txBody>
      </p:sp>
      <p:sp>
        <p:nvSpPr>
          <p:cNvPr id="3" name="TextBox 2">
            <a:extLst>
              <a:ext uri="{FF2B5EF4-FFF2-40B4-BE49-F238E27FC236}">
                <a16:creationId xmlns:a16="http://schemas.microsoft.com/office/drawing/2014/main" id="{8E35B311-3C19-412C-ADE6-EB2E4158F366}"/>
              </a:ext>
            </a:extLst>
          </p:cNvPr>
          <p:cNvSpPr txBox="1"/>
          <p:nvPr/>
        </p:nvSpPr>
        <p:spPr>
          <a:xfrm>
            <a:off x="374295" y="9285551"/>
            <a:ext cx="7903335" cy="13880723"/>
          </a:xfrm>
          <a:prstGeom prst="rect">
            <a:avLst/>
          </a:prstGeom>
          <a:noFill/>
        </p:spPr>
        <p:txBody>
          <a:bodyPr wrap="square" rtlCol="0">
            <a:spAutoFit/>
          </a:bodyPr>
          <a:lstStyle/>
          <a:p>
            <a:r>
              <a:rPr lang="en-US" sz="3200" b="1" dirty="0">
                <a:latin typeface="Arial Black" panose="020B0A04020102020204" pitchFamily="34" charset="0"/>
                <a:cs typeface="Arial" panose="020B0604020202020204" pitchFamily="34" charset="0"/>
              </a:rPr>
              <a:t>INTRO</a:t>
            </a:r>
          </a:p>
          <a:p>
            <a:pPr marL="571500" indent="-571500">
              <a:buFont typeface="Wingdings" panose="05000000000000000000" pitchFamily="2" charset="2"/>
              <a:buChar char="§"/>
            </a:pPr>
            <a:r>
              <a:rPr lang="en-US" sz="3200" dirty="0">
                <a:latin typeface="Arial" panose="020B0604020202020204" pitchFamily="34" charset="0"/>
                <a:cs typeface="Arial" panose="020B0604020202020204" pitchFamily="34" charset="0"/>
              </a:rPr>
              <a:t>Briefly explain the topic of your poster and any research questions or hypotheses that guided the work that you are presenting. </a:t>
            </a:r>
          </a:p>
          <a:p>
            <a:pPr marL="571500" indent="-571500">
              <a:buFont typeface="Arial" panose="020B0604020202020204" pitchFamily="34" charset="0"/>
              <a:buChar char="•"/>
            </a:pPr>
            <a:endParaRPr lang="en-US" sz="3200" dirty="0">
              <a:latin typeface="Arial" panose="020B0604020202020204" pitchFamily="34" charset="0"/>
              <a:cs typeface="Arial" panose="020B0604020202020204" pitchFamily="34" charset="0"/>
            </a:endParaRPr>
          </a:p>
          <a:p>
            <a:endParaRPr lang="en-US" sz="3200" b="1" dirty="0">
              <a:latin typeface="Arial" panose="020B0604020202020204" pitchFamily="34" charset="0"/>
              <a:cs typeface="Arial" panose="020B0604020202020204" pitchFamily="34" charset="0"/>
            </a:endParaRPr>
          </a:p>
          <a:p>
            <a:r>
              <a:rPr lang="en-US" sz="3200" b="1" dirty="0">
                <a:latin typeface="Arial Black" panose="020B0A04020102020204" pitchFamily="34" charset="0"/>
                <a:cs typeface="Arial" panose="020B0604020202020204" pitchFamily="34" charset="0"/>
              </a:rPr>
              <a:t>METHODS</a:t>
            </a:r>
          </a:p>
          <a:p>
            <a:pPr marL="571500" indent="-571500">
              <a:buFont typeface="Wingdings" panose="05000000000000000000" pitchFamily="2" charset="2"/>
              <a:buChar char="§"/>
            </a:pPr>
            <a:r>
              <a:rPr lang="en-US" sz="3200" dirty="0">
                <a:latin typeface="Arial" panose="020B0604020202020204" pitchFamily="34" charset="0"/>
                <a:cs typeface="Arial" panose="020B0604020202020204" pitchFamily="34" charset="0"/>
              </a:rPr>
              <a:t>Provide an overview of any research methods utilized to carry out your work, as well as why those methods were chosen.</a:t>
            </a:r>
          </a:p>
          <a:p>
            <a:endParaRPr lang="en-US" sz="3200" b="1" dirty="0">
              <a:latin typeface="Arial" panose="020B0604020202020204" pitchFamily="34" charset="0"/>
              <a:cs typeface="Arial" panose="020B0604020202020204" pitchFamily="34" charset="0"/>
            </a:endParaRPr>
          </a:p>
          <a:p>
            <a:r>
              <a:rPr lang="en-US" sz="3200" b="1" dirty="0">
                <a:latin typeface="Arial Black" panose="020B0A04020102020204" pitchFamily="34" charset="0"/>
                <a:cs typeface="Arial" panose="020B0604020202020204" pitchFamily="34" charset="0"/>
              </a:rPr>
              <a:t>RESULTS</a:t>
            </a:r>
          </a:p>
          <a:p>
            <a:pPr marL="571500" indent="-571500">
              <a:buFont typeface="Arial" panose="020B0604020202020204" pitchFamily="34" charset="0"/>
              <a:buChar char="•"/>
            </a:pPr>
            <a:r>
              <a:rPr lang="en-US" sz="3200" dirty="0">
                <a:latin typeface="Arial" panose="020B0604020202020204" pitchFamily="34" charset="0"/>
                <a:cs typeface="Arial" panose="020B0604020202020204" pitchFamily="34" charset="0"/>
              </a:rPr>
              <a:t>Provide a summary of your results or findings and an analysis of how these findings help answer your research question or prove or disprove your hypothesis.</a:t>
            </a:r>
          </a:p>
          <a:p>
            <a:pPr marL="571500" indent="-571500">
              <a:buFont typeface="Arial" panose="020B0604020202020204" pitchFamily="34" charset="0"/>
              <a:buChar char="•"/>
            </a:pPr>
            <a:r>
              <a:rPr lang="en-US" sz="3200" dirty="0">
                <a:latin typeface="Arial" panose="020B0604020202020204" pitchFamily="34" charset="0"/>
                <a:cs typeface="Arial" panose="020B0604020202020204" pitchFamily="34" charset="0"/>
              </a:rPr>
              <a:t>Optionally, list your findings, and/or include them in a graph. </a:t>
            </a:r>
          </a:p>
          <a:p>
            <a:endParaRPr lang="en-US" sz="3200" dirty="0">
              <a:latin typeface="Arial" panose="020B0604020202020204" pitchFamily="34" charset="0"/>
              <a:cs typeface="Arial" panose="020B0604020202020204" pitchFamily="34" charset="0"/>
            </a:endParaRPr>
          </a:p>
          <a:p>
            <a:r>
              <a:rPr lang="en-US" sz="3200" dirty="0">
                <a:latin typeface="Arial Black" panose="020B0A04020102020204" pitchFamily="34" charset="0"/>
                <a:cs typeface="Arial" panose="020B0604020202020204" pitchFamily="34" charset="0"/>
              </a:rPr>
              <a:t>DISCUSSION</a:t>
            </a:r>
          </a:p>
          <a:p>
            <a:pPr marL="457200" indent="-457200">
              <a:buFont typeface="Arial" panose="020B0604020202020204" pitchFamily="34" charset="0"/>
              <a:buChar char="•"/>
            </a:pPr>
            <a:r>
              <a:rPr lang="en-US" sz="3200" dirty="0">
                <a:latin typeface="Arial" panose="020B0604020202020204" pitchFamily="34" charset="0"/>
                <a:cs typeface="Arial" panose="020B0604020202020204" pitchFamily="34" charset="0"/>
              </a:rPr>
              <a:t>Summarize why your work is significant or interesting. </a:t>
            </a:r>
          </a:p>
          <a:p>
            <a:pPr marL="457200" indent="-457200">
              <a:buFont typeface="Arial" panose="020B0604020202020204" pitchFamily="34" charset="0"/>
              <a:buChar char="•"/>
            </a:pPr>
            <a:r>
              <a:rPr lang="en-US" sz="3200" dirty="0">
                <a:latin typeface="Arial" panose="020B0604020202020204" pitchFamily="34" charset="0"/>
                <a:cs typeface="Arial" panose="020B0604020202020204" pitchFamily="34" charset="0"/>
              </a:rPr>
              <a:t>Indicate areas for future research based on your findings and that of related work in your field of study.</a:t>
            </a:r>
          </a:p>
        </p:txBody>
      </p:sp>
      <p:sp>
        <p:nvSpPr>
          <p:cNvPr id="10" name="TextBox 9">
            <a:extLst>
              <a:ext uri="{FF2B5EF4-FFF2-40B4-BE49-F238E27FC236}">
                <a16:creationId xmlns:a16="http://schemas.microsoft.com/office/drawing/2014/main" id="{DB244B05-C5D7-4580-8933-5B2F47EB56B0}"/>
              </a:ext>
            </a:extLst>
          </p:cNvPr>
          <p:cNvSpPr txBox="1"/>
          <p:nvPr/>
        </p:nvSpPr>
        <p:spPr>
          <a:xfrm>
            <a:off x="374294" y="3991833"/>
            <a:ext cx="7903335" cy="1754326"/>
          </a:xfrm>
          <a:prstGeom prst="rect">
            <a:avLst/>
          </a:prstGeom>
          <a:noFill/>
        </p:spPr>
        <p:txBody>
          <a:bodyPr wrap="square" rtlCol="0">
            <a:spAutoFit/>
          </a:bodyPr>
          <a:lstStyle/>
          <a:p>
            <a:r>
              <a:rPr lang="en-US" sz="5400" b="1" dirty="0">
                <a:latin typeface="Arial" charset="0"/>
                <a:ea typeface="Arial" charset="0"/>
                <a:cs typeface="Arial" charset="0"/>
              </a:rPr>
              <a:t>Title:</a:t>
            </a:r>
            <a:br>
              <a:rPr lang="en-US" sz="5400" b="1" dirty="0">
                <a:latin typeface="Arial" charset="0"/>
                <a:ea typeface="Arial" charset="0"/>
                <a:cs typeface="Arial" charset="0"/>
              </a:rPr>
            </a:br>
            <a:r>
              <a:rPr lang="en-US" sz="5400" b="1" dirty="0">
                <a:latin typeface="Arial" charset="0"/>
                <a:ea typeface="Arial" charset="0"/>
                <a:cs typeface="Arial" charset="0"/>
              </a:rPr>
              <a:t>Subtitle</a:t>
            </a:r>
          </a:p>
        </p:txBody>
      </p:sp>
      <p:grpSp>
        <p:nvGrpSpPr>
          <p:cNvPr id="6" name="Group 5">
            <a:extLst>
              <a:ext uri="{FF2B5EF4-FFF2-40B4-BE49-F238E27FC236}">
                <a16:creationId xmlns:a16="http://schemas.microsoft.com/office/drawing/2014/main" id="{07DC07A8-5A9F-4CC0-AEFE-B85CA7196E38}"/>
              </a:ext>
            </a:extLst>
          </p:cNvPr>
          <p:cNvGrpSpPr/>
          <p:nvPr/>
        </p:nvGrpSpPr>
        <p:grpSpPr>
          <a:xfrm>
            <a:off x="468021" y="6585914"/>
            <a:ext cx="7202134" cy="1754326"/>
            <a:chOff x="3458751" y="6265064"/>
            <a:chExt cx="7202134" cy="1754326"/>
          </a:xfrm>
        </p:grpSpPr>
        <p:sp>
          <p:nvSpPr>
            <p:cNvPr id="12" name="TextBox 11">
              <a:extLst>
                <a:ext uri="{FF2B5EF4-FFF2-40B4-BE49-F238E27FC236}">
                  <a16:creationId xmlns:a16="http://schemas.microsoft.com/office/drawing/2014/main" id="{64F9E57F-C64F-4827-8C49-BB9DBDC073C7}"/>
                </a:ext>
              </a:extLst>
            </p:cNvPr>
            <p:cNvSpPr txBox="1"/>
            <p:nvPr/>
          </p:nvSpPr>
          <p:spPr>
            <a:xfrm>
              <a:off x="4029244" y="6265064"/>
              <a:ext cx="6631641" cy="1754326"/>
            </a:xfrm>
            <a:prstGeom prst="rect">
              <a:avLst/>
            </a:prstGeom>
            <a:noFill/>
          </p:spPr>
          <p:txBody>
            <a:bodyPr wrap="square" rtlCol="0">
              <a:spAutoFit/>
            </a:bodyPr>
            <a:lstStyle/>
            <a:p>
              <a:r>
                <a:rPr lang="en-US" sz="3600" b="1" dirty="0">
                  <a:solidFill>
                    <a:schemeClr val="tx1">
                      <a:lumMod val="50000"/>
                      <a:lumOff val="50000"/>
                    </a:schemeClr>
                  </a:solidFill>
                  <a:latin typeface="Arial" charset="0"/>
                  <a:ea typeface="Arial" charset="0"/>
                  <a:cs typeface="Arial" charset="0"/>
                </a:rPr>
                <a:t>Presenter Name</a:t>
              </a:r>
              <a:r>
                <a:rPr lang="en-US" sz="3600" dirty="0">
                  <a:solidFill>
                    <a:schemeClr val="tx1">
                      <a:lumMod val="50000"/>
                      <a:lumOff val="50000"/>
                    </a:schemeClr>
                  </a:solidFill>
                  <a:latin typeface="Arial" charset="0"/>
                  <a:ea typeface="Arial" charset="0"/>
                  <a:cs typeface="Arial" charset="0"/>
                </a:rPr>
                <a:t>, Department </a:t>
              </a:r>
              <a:br>
                <a:rPr lang="en-US" sz="3600" dirty="0">
                  <a:solidFill>
                    <a:schemeClr val="tx1">
                      <a:lumMod val="50000"/>
                      <a:lumOff val="50000"/>
                    </a:schemeClr>
                  </a:solidFill>
                  <a:latin typeface="Arial" charset="0"/>
                  <a:ea typeface="Arial" charset="0"/>
                  <a:cs typeface="Arial" charset="0"/>
                </a:rPr>
              </a:br>
              <a:r>
                <a:rPr lang="en-US" sz="3600" b="1" dirty="0">
                  <a:solidFill>
                    <a:schemeClr val="tx1">
                      <a:lumMod val="50000"/>
                      <a:lumOff val="50000"/>
                    </a:schemeClr>
                  </a:solidFill>
                  <a:latin typeface="Arial" charset="0"/>
                  <a:ea typeface="Arial" charset="0"/>
                  <a:cs typeface="Arial" charset="0"/>
                </a:rPr>
                <a:t>Co-author(s), </a:t>
              </a:r>
              <a:r>
                <a:rPr lang="en-US" sz="3600" dirty="0">
                  <a:solidFill>
                    <a:schemeClr val="tx1">
                      <a:lumMod val="50000"/>
                      <a:lumOff val="50000"/>
                    </a:schemeClr>
                  </a:solidFill>
                  <a:latin typeface="Arial" charset="0"/>
                  <a:ea typeface="Arial" charset="0"/>
                  <a:cs typeface="Arial" charset="0"/>
                </a:rPr>
                <a:t>Department </a:t>
              </a:r>
              <a:br>
                <a:rPr lang="en-US" sz="3600" dirty="0">
                  <a:solidFill>
                    <a:schemeClr val="tx1">
                      <a:lumMod val="50000"/>
                      <a:lumOff val="50000"/>
                    </a:schemeClr>
                  </a:solidFill>
                  <a:latin typeface="Arial" charset="0"/>
                  <a:ea typeface="Arial" charset="0"/>
                  <a:cs typeface="Arial" charset="0"/>
                </a:rPr>
              </a:br>
              <a:r>
                <a:rPr lang="en-US" sz="3600" dirty="0">
                  <a:solidFill>
                    <a:schemeClr val="tx1">
                      <a:lumMod val="50000"/>
                      <a:lumOff val="50000"/>
                    </a:schemeClr>
                  </a:solidFill>
                  <a:latin typeface="Arial" charset="0"/>
                  <a:ea typeface="Arial" charset="0"/>
                  <a:cs typeface="Arial" charset="0"/>
                </a:rPr>
                <a:t>(if applicable)</a:t>
              </a:r>
            </a:p>
          </p:txBody>
        </p:sp>
        <p:sp>
          <p:nvSpPr>
            <p:cNvPr id="20" name="Graphic 18">
              <a:extLst>
                <a:ext uri="{FF2B5EF4-FFF2-40B4-BE49-F238E27FC236}">
                  <a16:creationId xmlns:a16="http://schemas.microsoft.com/office/drawing/2014/main" id="{BDF411EE-4753-4C32-9DAF-D5DA024A3893}"/>
                </a:ext>
              </a:extLst>
            </p:cNvPr>
            <p:cNvSpPr/>
            <p:nvPr/>
          </p:nvSpPr>
          <p:spPr>
            <a:xfrm>
              <a:off x="3458751" y="6353894"/>
              <a:ext cx="360430" cy="335196"/>
            </a:xfrm>
            <a:custGeom>
              <a:avLst/>
              <a:gdLst>
                <a:gd name="connsiteX0" fmla="*/ 310594 w 327663"/>
                <a:gd name="connsiteY0" fmla="*/ 219906 h 335196"/>
                <a:gd name="connsiteX1" fmla="*/ 246568 w 327663"/>
                <a:gd name="connsiteY1" fmla="*/ 176217 h 335196"/>
                <a:gd name="connsiteX2" fmla="*/ 212295 w 327663"/>
                <a:gd name="connsiteY2" fmla="*/ 176217 h 335196"/>
                <a:gd name="connsiteX3" fmla="*/ 165217 w 327663"/>
                <a:gd name="connsiteY3" fmla="*/ 189022 h 335196"/>
                <a:gd name="connsiteX4" fmla="*/ 118138 w 327663"/>
                <a:gd name="connsiteY4" fmla="*/ 176217 h 335196"/>
                <a:gd name="connsiteX5" fmla="*/ 83866 w 327663"/>
                <a:gd name="connsiteY5" fmla="*/ 176217 h 335196"/>
                <a:gd name="connsiteX6" fmla="*/ 19839 w 327663"/>
                <a:gd name="connsiteY6" fmla="*/ 219906 h 335196"/>
                <a:gd name="connsiteX7" fmla="*/ 1385 w 327663"/>
                <a:gd name="connsiteY7" fmla="*/ 299750 h 335196"/>
                <a:gd name="connsiteX8" fmla="*/ 165970 w 327663"/>
                <a:gd name="connsiteY8" fmla="*/ 335529 h 335196"/>
                <a:gd name="connsiteX9" fmla="*/ 329802 w 327663"/>
                <a:gd name="connsiteY9" fmla="*/ 299750 h 335196"/>
                <a:gd name="connsiteX10" fmla="*/ 310594 w 327663"/>
                <a:gd name="connsiteY10" fmla="*/ 219906 h 335196"/>
                <a:gd name="connsiteX11" fmla="*/ 165593 w 327663"/>
                <a:gd name="connsiteY11" fmla="*/ 154749 h 335196"/>
                <a:gd name="connsiteX12" fmla="*/ 242425 w 327663"/>
                <a:gd name="connsiteY12" fmla="*/ 77918 h 335196"/>
                <a:gd name="connsiteX13" fmla="*/ 165593 w 327663"/>
                <a:gd name="connsiteY13" fmla="*/ 1086 h 335196"/>
                <a:gd name="connsiteX14" fmla="*/ 88762 w 327663"/>
                <a:gd name="connsiteY14" fmla="*/ 77918 h 335196"/>
                <a:gd name="connsiteX15" fmla="*/ 165593 w 327663"/>
                <a:gd name="connsiteY15" fmla="*/ 154749 h 335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27663" h="335196">
                  <a:moveTo>
                    <a:pt x="310594" y="219906"/>
                  </a:moveTo>
                  <a:cubicBezTo>
                    <a:pt x="287243" y="179983"/>
                    <a:pt x="246568" y="176217"/>
                    <a:pt x="246568" y="176217"/>
                  </a:cubicBezTo>
                  <a:lnTo>
                    <a:pt x="212295" y="176217"/>
                  </a:lnTo>
                  <a:cubicBezTo>
                    <a:pt x="198360" y="184126"/>
                    <a:pt x="182541" y="189022"/>
                    <a:pt x="165217" y="189022"/>
                  </a:cubicBezTo>
                  <a:cubicBezTo>
                    <a:pt x="147892" y="189022"/>
                    <a:pt x="132074" y="184503"/>
                    <a:pt x="118138" y="176217"/>
                  </a:cubicBezTo>
                  <a:lnTo>
                    <a:pt x="83866" y="176217"/>
                  </a:lnTo>
                  <a:cubicBezTo>
                    <a:pt x="83866" y="176217"/>
                    <a:pt x="43190" y="179983"/>
                    <a:pt x="19839" y="219906"/>
                  </a:cubicBezTo>
                  <a:cubicBezTo>
                    <a:pt x="-2758" y="259828"/>
                    <a:pt x="1385" y="299750"/>
                    <a:pt x="1385" y="299750"/>
                  </a:cubicBezTo>
                  <a:cubicBezTo>
                    <a:pt x="1385" y="299750"/>
                    <a:pt x="37164" y="335529"/>
                    <a:pt x="165970" y="335529"/>
                  </a:cubicBezTo>
                  <a:cubicBezTo>
                    <a:pt x="294776" y="335529"/>
                    <a:pt x="329802" y="299750"/>
                    <a:pt x="329802" y="299750"/>
                  </a:cubicBezTo>
                  <a:cubicBezTo>
                    <a:pt x="329802" y="299750"/>
                    <a:pt x="333945" y="259828"/>
                    <a:pt x="310594" y="219906"/>
                  </a:cubicBezTo>
                  <a:close/>
                  <a:moveTo>
                    <a:pt x="165593" y="154749"/>
                  </a:moveTo>
                  <a:cubicBezTo>
                    <a:pt x="208152" y="154749"/>
                    <a:pt x="242425" y="120477"/>
                    <a:pt x="242425" y="77918"/>
                  </a:cubicBezTo>
                  <a:cubicBezTo>
                    <a:pt x="242425" y="35359"/>
                    <a:pt x="208152" y="1086"/>
                    <a:pt x="165593" y="1086"/>
                  </a:cubicBezTo>
                  <a:cubicBezTo>
                    <a:pt x="123035" y="1086"/>
                    <a:pt x="88762" y="35736"/>
                    <a:pt x="88762" y="77918"/>
                  </a:cubicBezTo>
                  <a:cubicBezTo>
                    <a:pt x="88762" y="120477"/>
                    <a:pt x="123035" y="154749"/>
                    <a:pt x="165593" y="154749"/>
                  </a:cubicBezTo>
                  <a:close/>
                </a:path>
              </a:pathLst>
            </a:custGeom>
            <a:solidFill>
              <a:schemeClr val="tx1">
                <a:lumMod val="50000"/>
                <a:lumOff val="50000"/>
              </a:schemeClr>
            </a:solidFill>
            <a:ln w="3663" cap="flat">
              <a:noFill/>
              <a:prstDash val="solid"/>
              <a:miter/>
            </a:ln>
          </p:spPr>
          <p:txBody>
            <a:bodyPr rtlCol="0" anchor="ctr"/>
            <a:lstStyle/>
            <a:p>
              <a:endParaRPr lang="en-US"/>
            </a:p>
          </p:txBody>
        </p:sp>
      </p:grpSp>
      <p:sp>
        <p:nvSpPr>
          <p:cNvPr id="7" name="TextBox 6">
            <a:extLst>
              <a:ext uri="{FF2B5EF4-FFF2-40B4-BE49-F238E27FC236}">
                <a16:creationId xmlns:a16="http://schemas.microsoft.com/office/drawing/2014/main" id="{FCAC4B58-8623-4DBE-951A-DDF821787031}"/>
              </a:ext>
            </a:extLst>
          </p:cNvPr>
          <p:cNvSpPr txBox="1"/>
          <p:nvPr/>
        </p:nvSpPr>
        <p:spPr>
          <a:xfrm>
            <a:off x="35660378" y="656666"/>
            <a:ext cx="7568733" cy="6186309"/>
          </a:xfrm>
          <a:prstGeom prst="rect">
            <a:avLst/>
          </a:prstGeom>
          <a:solidFill>
            <a:schemeClr val="accent2">
              <a:lumMod val="20000"/>
              <a:lumOff val="80000"/>
            </a:schemeClr>
          </a:solidFill>
        </p:spPr>
        <p:txBody>
          <a:bodyPr wrap="square" rtlCol="0">
            <a:spAutoFit/>
          </a:bodyPr>
          <a:lstStyle/>
          <a:p>
            <a:r>
              <a:rPr lang="en-US" sz="3600" b="1" dirty="0">
                <a:latin typeface="Arial" panose="020B0604020202020204" pitchFamily="34" charset="0"/>
                <a:cs typeface="Arial" panose="020B0604020202020204" pitchFamily="34" charset="0"/>
              </a:rPr>
              <a:t>Replace this column with your…</a:t>
            </a:r>
          </a:p>
          <a:p>
            <a:pPr marL="571500" indent="-571500">
              <a:buFont typeface="Arial" panose="020B0604020202020204" pitchFamily="34" charset="0"/>
              <a:buChar char="•"/>
            </a:pPr>
            <a:r>
              <a:rPr lang="en-US" sz="3600" dirty="0">
                <a:latin typeface="Arial" panose="020B0604020202020204" pitchFamily="34" charset="0"/>
                <a:cs typeface="Arial" panose="020B0604020202020204" pitchFamily="34" charset="0"/>
              </a:rPr>
              <a:t>Extra Graphs.</a:t>
            </a:r>
          </a:p>
          <a:p>
            <a:pPr marL="571500" indent="-571500">
              <a:buFont typeface="Arial" panose="020B0604020202020204" pitchFamily="34" charset="0"/>
              <a:buChar char="•"/>
            </a:pPr>
            <a:r>
              <a:rPr lang="en-US" sz="3600" dirty="0">
                <a:latin typeface="Arial" panose="020B0604020202020204" pitchFamily="34" charset="0"/>
                <a:cs typeface="Arial" panose="020B0604020202020204" pitchFamily="34" charset="0"/>
              </a:rPr>
              <a:t>Extra Correlation tables.</a:t>
            </a:r>
          </a:p>
          <a:p>
            <a:pPr marL="571500" indent="-571500">
              <a:buFont typeface="Arial" panose="020B0604020202020204" pitchFamily="34" charset="0"/>
              <a:buChar char="•"/>
            </a:pPr>
            <a:r>
              <a:rPr lang="en-US" sz="3600" dirty="0">
                <a:latin typeface="Arial" panose="020B0604020202020204" pitchFamily="34" charset="0"/>
                <a:cs typeface="Arial" panose="020B0604020202020204" pitchFamily="34" charset="0"/>
              </a:rPr>
              <a:t>Extra Figures.</a:t>
            </a:r>
          </a:p>
          <a:p>
            <a:pPr marL="571500" indent="-571500">
              <a:buFont typeface="Arial" panose="020B0604020202020204" pitchFamily="34" charset="0"/>
              <a:buChar char="•"/>
            </a:pPr>
            <a:r>
              <a:rPr lang="en-US" sz="3600" dirty="0">
                <a:latin typeface="Arial" panose="020B0604020202020204" pitchFamily="34" charset="0"/>
                <a:cs typeface="Arial" panose="020B0604020202020204" pitchFamily="34" charset="0"/>
              </a:rPr>
              <a:t>Extra nuance that you’re worried about leaving out.</a:t>
            </a:r>
          </a:p>
          <a:p>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Keep it messy! This section is just for you to point to when discussing your research with others at the poster session.</a:t>
            </a:r>
          </a:p>
        </p:txBody>
      </p:sp>
      <p:sp>
        <p:nvSpPr>
          <p:cNvPr id="9" name="Graphic 7">
            <a:extLst>
              <a:ext uri="{FF2B5EF4-FFF2-40B4-BE49-F238E27FC236}">
                <a16:creationId xmlns:a16="http://schemas.microsoft.com/office/drawing/2014/main" id="{9914F9AF-0FB9-4924-8DCA-B46EEB713FE9}"/>
              </a:ext>
            </a:extLst>
          </p:cNvPr>
          <p:cNvSpPr/>
          <p:nvPr/>
        </p:nvSpPr>
        <p:spPr>
          <a:xfrm>
            <a:off x="17770118" y="29237979"/>
            <a:ext cx="1256803" cy="2173929"/>
          </a:xfrm>
          <a:custGeom>
            <a:avLst/>
            <a:gdLst>
              <a:gd name="connsiteX0" fmla="*/ 321256 w 2089376"/>
              <a:gd name="connsiteY0" fmla="*/ 0 h 3614056"/>
              <a:gd name="connsiteX1" fmla="*/ 0 w 2089376"/>
              <a:gd name="connsiteY1" fmla="*/ 321256 h 3614056"/>
              <a:gd name="connsiteX2" fmla="*/ 0 w 2089376"/>
              <a:gd name="connsiteY2" fmla="*/ 3292801 h 3614056"/>
              <a:gd name="connsiteX3" fmla="*/ 321256 w 2089376"/>
              <a:gd name="connsiteY3" fmla="*/ 3614057 h 3614056"/>
              <a:gd name="connsiteX4" fmla="*/ 1815047 w 2089376"/>
              <a:gd name="connsiteY4" fmla="*/ 3614057 h 3614056"/>
              <a:gd name="connsiteX5" fmla="*/ 2136303 w 2089376"/>
              <a:gd name="connsiteY5" fmla="*/ 3292801 h 3614056"/>
              <a:gd name="connsiteX6" fmla="*/ 2136303 w 2089376"/>
              <a:gd name="connsiteY6" fmla="*/ 321256 h 3614056"/>
              <a:gd name="connsiteX7" fmla="*/ 1815047 w 2089376"/>
              <a:gd name="connsiteY7" fmla="*/ 0 h 3614056"/>
              <a:gd name="connsiteX8" fmla="*/ 321256 w 2089376"/>
              <a:gd name="connsiteY8" fmla="*/ 0 h 3614056"/>
              <a:gd name="connsiteX9" fmla="*/ 889115 w 2089376"/>
              <a:gd name="connsiteY9" fmla="*/ 309397 h 3614056"/>
              <a:gd name="connsiteX10" fmla="*/ 1247302 w 2089376"/>
              <a:gd name="connsiteY10" fmla="*/ 309397 h 3614056"/>
              <a:gd name="connsiteX11" fmla="*/ 1289936 w 2089376"/>
              <a:gd name="connsiteY11" fmla="*/ 369650 h 3614056"/>
              <a:gd name="connsiteX12" fmla="*/ 1247302 w 2089376"/>
              <a:gd name="connsiteY12" fmla="*/ 429903 h 3614056"/>
              <a:gd name="connsiteX13" fmla="*/ 889115 w 2089376"/>
              <a:gd name="connsiteY13" fmla="*/ 429903 h 3614056"/>
              <a:gd name="connsiteX14" fmla="*/ 846480 w 2089376"/>
              <a:gd name="connsiteY14" fmla="*/ 369650 h 3614056"/>
              <a:gd name="connsiteX15" fmla="*/ 889115 w 2089376"/>
              <a:gd name="connsiteY15" fmla="*/ 309397 h 3614056"/>
              <a:gd name="connsiteX16" fmla="*/ 176468 w 2089376"/>
              <a:gd name="connsiteY16" fmla="*/ 738905 h 3614056"/>
              <a:gd name="connsiteX17" fmla="*/ 1959892 w 2089376"/>
              <a:gd name="connsiteY17" fmla="*/ 738905 h 3614056"/>
              <a:gd name="connsiteX18" fmla="*/ 1959892 w 2089376"/>
              <a:gd name="connsiteY18" fmla="*/ 2875208 h 3614056"/>
              <a:gd name="connsiteX19" fmla="*/ 176468 w 2089376"/>
              <a:gd name="connsiteY19" fmla="*/ 2875208 h 3614056"/>
              <a:gd name="connsiteX20" fmla="*/ 176468 w 2089376"/>
              <a:gd name="connsiteY20" fmla="*/ 738905 h 3614056"/>
              <a:gd name="connsiteX21" fmla="*/ 1068180 w 2089376"/>
              <a:gd name="connsiteY21" fmla="*/ 3045747 h 3614056"/>
              <a:gd name="connsiteX22" fmla="*/ 1068180 w 2089376"/>
              <a:gd name="connsiteY22" fmla="*/ 3045747 h 3614056"/>
              <a:gd name="connsiteX23" fmla="*/ 1267066 w 2089376"/>
              <a:gd name="connsiteY23" fmla="*/ 3244633 h 3614056"/>
              <a:gd name="connsiteX24" fmla="*/ 1267066 w 2089376"/>
              <a:gd name="connsiteY24" fmla="*/ 3244633 h 3614056"/>
              <a:gd name="connsiteX25" fmla="*/ 1267066 w 2089376"/>
              <a:gd name="connsiteY25" fmla="*/ 3244633 h 3614056"/>
              <a:gd name="connsiteX26" fmla="*/ 1267066 w 2089376"/>
              <a:gd name="connsiteY26" fmla="*/ 3244633 h 3614056"/>
              <a:gd name="connsiteX27" fmla="*/ 1068180 w 2089376"/>
              <a:gd name="connsiteY27" fmla="*/ 3443519 h 3614056"/>
              <a:gd name="connsiteX28" fmla="*/ 1068180 w 2089376"/>
              <a:gd name="connsiteY28" fmla="*/ 3443519 h 3614056"/>
              <a:gd name="connsiteX29" fmla="*/ 1068180 w 2089376"/>
              <a:gd name="connsiteY29" fmla="*/ 3443519 h 3614056"/>
              <a:gd name="connsiteX30" fmla="*/ 1068180 w 2089376"/>
              <a:gd name="connsiteY30" fmla="*/ 3443519 h 3614056"/>
              <a:gd name="connsiteX31" fmla="*/ 869294 w 2089376"/>
              <a:gd name="connsiteY31" fmla="*/ 3244633 h 3614056"/>
              <a:gd name="connsiteX32" fmla="*/ 869294 w 2089376"/>
              <a:gd name="connsiteY32" fmla="*/ 3244633 h 3614056"/>
              <a:gd name="connsiteX33" fmla="*/ 869294 w 2089376"/>
              <a:gd name="connsiteY33" fmla="*/ 3244633 h 3614056"/>
              <a:gd name="connsiteX34" fmla="*/ 869294 w 2089376"/>
              <a:gd name="connsiteY34" fmla="*/ 3244633 h 3614056"/>
              <a:gd name="connsiteX35" fmla="*/ 1068180 w 2089376"/>
              <a:gd name="connsiteY35" fmla="*/ 3045747 h 3614056"/>
              <a:gd name="connsiteX36" fmla="*/ 1068180 w 2089376"/>
              <a:gd name="connsiteY36" fmla="*/ 3045747 h 3614056"/>
              <a:gd name="connsiteX37" fmla="*/ 1068180 w 2089376"/>
              <a:gd name="connsiteY37" fmla="*/ 3045747 h 3614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89376" h="3614056">
                <a:moveTo>
                  <a:pt x="321256" y="0"/>
                </a:moveTo>
                <a:cubicBezTo>
                  <a:pt x="144562" y="0"/>
                  <a:pt x="0" y="144562"/>
                  <a:pt x="0" y="321256"/>
                </a:cubicBezTo>
                <a:lnTo>
                  <a:pt x="0" y="3292801"/>
                </a:lnTo>
                <a:cubicBezTo>
                  <a:pt x="0" y="3469495"/>
                  <a:pt x="144562" y="3614057"/>
                  <a:pt x="321256" y="3614057"/>
                </a:cubicBezTo>
                <a:lnTo>
                  <a:pt x="1815047" y="3614057"/>
                </a:lnTo>
                <a:cubicBezTo>
                  <a:pt x="1991741" y="3614057"/>
                  <a:pt x="2136303" y="3469495"/>
                  <a:pt x="2136303" y="3292801"/>
                </a:cubicBezTo>
                <a:lnTo>
                  <a:pt x="2136303" y="321256"/>
                </a:lnTo>
                <a:cubicBezTo>
                  <a:pt x="2136303" y="144562"/>
                  <a:pt x="1991741" y="0"/>
                  <a:pt x="1815047" y="0"/>
                </a:cubicBezTo>
                <a:lnTo>
                  <a:pt x="321256" y="0"/>
                </a:lnTo>
                <a:close/>
                <a:moveTo>
                  <a:pt x="889115" y="309397"/>
                </a:moveTo>
                <a:lnTo>
                  <a:pt x="1247302" y="309397"/>
                </a:lnTo>
                <a:cubicBezTo>
                  <a:pt x="1270849" y="309397"/>
                  <a:pt x="1289936" y="336390"/>
                  <a:pt x="1289936" y="369650"/>
                </a:cubicBezTo>
                <a:cubicBezTo>
                  <a:pt x="1289936" y="402911"/>
                  <a:pt x="1270849" y="429903"/>
                  <a:pt x="1247302" y="429903"/>
                </a:cubicBezTo>
                <a:lnTo>
                  <a:pt x="889115" y="429903"/>
                </a:lnTo>
                <a:cubicBezTo>
                  <a:pt x="865567" y="429903"/>
                  <a:pt x="846480" y="402911"/>
                  <a:pt x="846480" y="369650"/>
                </a:cubicBezTo>
                <a:cubicBezTo>
                  <a:pt x="846480" y="336390"/>
                  <a:pt x="865567" y="309397"/>
                  <a:pt x="889115" y="309397"/>
                </a:cubicBezTo>
                <a:close/>
                <a:moveTo>
                  <a:pt x="176468" y="738905"/>
                </a:moveTo>
                <a:lnTo>
                  <a:pt x="1959892" y="738905"/>
                </a:lnTo>
                <a:lnTo>
                  <a:pt x="1959892" y="2875208"/>
                </a:lnTo>
                <a:lnTo>
                  <a:pt x="176468" y="2875208"/>
                </a:lnTo>
                <a:lnTo>
                  <a:pt x="176468" y="738905"/>
                </a:lnTo>
                <a:close/>
                <a:moveTo>
                  <a:pt x="1068180" y="3045747"/>
                </a:moveTo>
                <a:cubicBezTo>
                  <a:pt x="1068180" y="3045747"/>
                  <a:pt x="1068180" y="3045747"/>
                  <a:pt x="1068180" y="3045747"/>
                </a:cubicBezTo>
                <a:cubicBezTo>
                  <a:pt x="1178013" y="3045747"/>
                  <a:pt x="1267066" y="3134799"/>
                  <a:pt x="1267066" y="3244633"/>
                </a:cubicBezTo>
                <a:cubicBezTo>
                  <a:pt x="1267066" y="3244633"/>
                  <a:pt x="1267066" y="3244633"/>
                  <a:pt x="1267066" y="3244633"/>
                </a:cubicBezTo>
                <a:lnTo>
                  <a:pt x="1267066" y="3244633"/>
                </a:lnTo>
                <a:cubicBezTo>
                  <a:pt x="1267066" y="3244633"/>
                  <a:pt x="1267066" y="3244633"/>
                  <a:pt x="1267066" y="3244633"/>
                </a:cubicBezTo>
                <a:cubicBezTo>
                  <a:pt x="1267066" y="3354466"/>
                  <a:pt x="1178013" y="3443519"/>
                  <a:pt x="1068180" y="3443519"/>
                </a:cubicBezTo>
                <a:cubicBezTo>
                  <a:pt x="1068180" y="3443519"/>
                  <a:pt x="1068180" y="3443519"/>
                  <a:pt x="1068180" y="3443519"/>
                </a:cubicBezTo>
                <a:lnTo>
                  <a:pt x="1068180" y="3443519"/>
                </a:lnTo>
                <a:cubicBezTo>
                  <a:pt x="1068180" y="3443519"/>
                  <a:pt x="1068180" y="3443519"/>
                  <a:pt x="1068180" y="3443519"/>
                </a:cubicBezTo>
                <a:cubicBezTo>
                  <a:pt x="958346" y="3443519"/>
                  <a:pt x="869294" y="3354466"/>
                  <a:pt x="869294" y="3244633"/>
                </a:cubicBezTo>
                <a:cubicBezTo>
                  <a:pt x="869294" y="3244633"/>
                  <a:pt x="869294" y="3244633"/>
                  <a:pt x="869294" y="3244633"/>
                </a:cubicBezTo>
                <a:lnTo>
                  <a:pt x="869294" y="3244633"/>
                </a:lnTo>
                <a:cubicBezTo>
                  <a:pt x="869294" y="3244633"/>
                  <a:pt x="869294" y="3244633"/>
                  <a:pt x="869294" y="3244633"/>
                </a:cubicBezTo>
                <a:cubicBezTo>
                  <a:pt x="869294" y="3134799"/>
                  <a:pt x="958346" y="3045747"/>
                  <a:pt x="1068180" y="3045747"/>
                </a:cubicBezTo>
                <a:cubicBezTo>
                  <a:pt x="1068180" y="3045747"/>
                  <a:pt x="1068180" y="3045747"/>
                  <a:pt x="1068180" y="3045747"/>
                </a:cubicBezTo>
                <a:lnTo>
                  <a:pt x="1068180" y="3045747"/>
                </a:lnTo>
                <a:close/>
              </a:path>
            </a:pathLst>
          </a:custGeom>
          <a:solidFill>
            <a:schemeClr val="accent1">
              <a:lumMod val="60000"/>
              <a:lumOff val="40000"/>
            </a:schemeClr>
          </a:solidFill>
          <a:ln w="56406" cap="flat">
            <a:noFill/>
            <a:prstDash val="solid"/>
            <a:miter/>
          </a:ln>
        </p:spPr>
        <p:txBody>
          <a:bodyPr rtlCol="0" anchor="ctr"/>
          <a:lstStyle/>
          <a:p>
            <a:endParaRPr lang="en-US">
              <a:solidFill>
                <a:schemeClr val="bg1">
                  <a:lumMod val="85000"/>
                </a:schemeClr>
              </a:solidFill>
            </a:endParaRPr>
          </a:p>
        </p:txBody>
      </p:sp>
      <p:sp>
        <p:nvSpPr>
          <p:cNvPr id="19" name="TextBox 18">
            <a:extLst>
              <a:ext uri="{FF2B5EF4-FFF2-40B4-BE49-F238E27FC236}">
                <a16:creationId xmlns:a16="http://schemas.microsoft.com/office/drawing/2014/main" id="{315520EB-0F65-403D-A973-B17B2A4C2E9D}"/>
              </a:ext>
            </a:extLst>
          </p:cNvPr>
          <p:cNvSpPr txBox="1"/>
          <p:nvPr/>
        </p:nvSpPr>
        <p:spPr>
          <a:xfrm>
            <a:off x="19239223" y="29233873"/>
            <a:ext cx="8373410" cy="2308324"/>
          </a:xfrm>
          <a:prstGeom prst="rect">
            <a:avLst/>
          </a:prstGeom>
          <a:noFill/>
        </p:spPr>
        <p:txBody>
          <a:bodyPr wrap="square" rtlCol="0">
            <a:spAutoFit/>
          </a:bodyPr>
          <a:lstStyle/>
          <a:p>
            <a:r>
              <a:rPr lang="en-US" sz="4800" dirty="0">
                <a:solidFill>
                  <a:schemeClr val="accent1">
                    <a:lumMod val="60000"/>
                    <a:lumOff val="40000"/>
                  </a:schemeClr>
                </a:solidFill>
                <a:latin typeface="Arial" panose="020B0604020202020204" pitchFamily="34" charset="0"/>
                <a:cs typeface="Arial" panose="020B0604020202020204" pitchFamily="34" charset="0"/>
              </a:rPr>
              <a:t>Take a picture to </a:t>
            </a:r>
            <a:r>
              <a:rPr lang="en-US" sz="4800" b="1" dirty="0">
                <a:solidFill>
                  <a:schemeClr val="accent1">
                    <a:lumMod val="60000"/>
                    <a:lumOff val="40000"/>
                  </a:schemeClr>
                </a:solidFill>
                <a:latin typeface="Arial" panose="020B0604020202020204" pitchFamily="34" charset="0"/>
                <a:cs typeface="Arial" panose="020B0604020202020204" pitchFamily="34" charset="0"/>
              </a:rPr>
              <a:t>download</a:t>
            </a:r>
            <a:r>
              <a:rPr lang="en-US" sz="4800" dirty="0">
                <a:solidFill>
                  <a:schemeClr val="accent1">
                    <a:lumMod val="60000"/>
                    <a:lumOff val="40000"/>
                  </a:schemeClr>
                </a:solidFill>
                <a:latin typeface="Arial" panose="020B0604020202020204" pitchFamily="34" charset="0"/>
                <a:cs typeface="Arial" panose="020B0604020202020204" pitchFamily="34" charset="0"/>
              </a:rPr>
              <a:t> </a:t>
            </a:r>
            <a:br>
              <a:rPr lang="en-US" sz="4800" dirty="0">
                <a:solidFill>
                  <a:schemeClr val="accent1">
                    <a:lumMod val="60000"/>
                    <a:lumOff val="40000"/>
                  </a:schemeClr>
                </a:solidFill>
                <a:latin typeface="Arial" panose="020B0604020202020204" pitchFamily="34" charset="0"/>
                <a:cs typeface="Arial" panose="020B0604020202020204" pitchFamily="34" charset="0"/>
              </a:rPr>
            </a:br>
            <a:r>
              <a:rPr lang="en-US" sz="4800" dirty="0">
                <a:solidFill>
                  <a:schemeClr val="accent1">
                    <a:lumMod val="60000"/>
                    <a:lumOff val="40000"/>
                  </a:schemeClr>
                </a:solidFill>
                <a:latin typeface="Arial" panose="020B0604020202020204" pitchFamily="34" charset="0"/>
                <a:cs typeface="Arial" panose="020B0604020202020204" pitchFamily="34" charset="0"/>
              </a:rPr>
              <a:t>[this </a:t>
            </a:r>
            <a:r>
              <a:rPr lang="en-US" sz="4800" b="1" dirty="0">
                <a:solidFill>
                  <a:schemeClr val="accent1">
                    <a:lumMod val="60000"/>
                    <a:lumOff val="40000"/>
                  </a:schemeClr>
                </a:solidFill>
                <a:latin typeface="Arial" panose="020B0604020202020204" pitchFamily="34" charset="0"/>
                <a:cs typeface="Arial" panose="020B0604020202020204" pitchFamily="34" charset="0"/>
              </a:rPr>
              <a:t>poster, </a:t>
            </a:r>
            <a:r>
              <a:rPr lang="en-US" sz="4800" dirty="0">
                <a:solidFill>
                  <a:schemeClr val="accent1">
                    <a:lumMod val="60000"/>
                    <a:lumOff val="40000"/>
                  </a:schemeClr>
                </a:solidFill>
                <a:latin typeface="Arial" panose="020B0604020202020204" pitchFamily="34" charset="0"/>
                <a:cs typeface="Arial" panose="020B0604020202020204" pitchFamily="34" charset="0"/>
              </a:rPr>
              <a:t>the </a:t>
            </a:r>
            <a:r>
              <a:rPr lang="en-US" sz="4800" b="1" dirty="0">
                <a:solidFill>
                  <a:schemeClr val="accent1">
                    <a:lumMod val="60000"/>
                    <a:lumOff val="40000"/>
                  </a:schemeClr>
                </a:solidFill>
                <a:latin typeface="Arial" panose="020B0604020202020204" pitchFamily="34" charset="0"/>
                <a:cs typeface="Arial" panose="020B0604020202020204" pitchFamily="34" charset="0"/>
              </a:rPr>
              <a:t>full pape</a:t>
            </a:r>
            <a:r>
              <a:rPr lang="en-US" sz="4800" dirty="0">
                <a:solidFill>
                  <a:schemeClr val="accent1">
                    <a:lumMod val="60000"/>
                    <a:lumOff val="40000"/>
                  </a:schemeClr>
                </a:solidFill>
                <a:latin typeface="Arial" panose="020B0604020202020204" pitchFamily="34" charset="0"/>
                <a:cs typeface="Arial" panose="020B0604020202020204" pitchFamily="34" charset="0"/>
              </a:rPr>
              <a:t>r, </a:t>
            </a:r>
            <a:r>
              <a:rPr lang="en-US" sz="4800" b="1" dirty="0">
                <a:solidFill>
                  <a:schemeClr val="accent1">
                    <a:lumMod val="60000"/>
                    <a:lumOff val="40000"/>
                  </a:schemeClr>
                </a:solidFill>
                <a:latin typeface="Arial" panose="020B0604020202020204" pitchFamily="34" charset="0"/>
                <a:cs typeface="Arial" panose="020B0604020202020204" pitchFamily="34" charset="0"/>
              </a:rPr>
              <a:t>related handouts</a:t>
            </a:r>
            <a:r>
              <a:rPr lang="en-US" sz="4800" dirty="0">
                <a:solidFill>
                  <a:schemeClr val="accent1">
                    <a:lumMod val="60000"/>
                    <a:lumOff val="40000"/>
                  </a:schemeClr>
                </a:solidFill>
                <a:latin typeface="Arial" panose="020B0604020202020204" pitchFamily="34" charset="0"/>
                <a:cs typeface="Arial" panose="020B0604020202020204" pitchFamily="34" charset="0"/>
              </a:rPr>
              <a:t>]</a:t>
            </a:r>
          </a:p>
        </p:txBody>
      </p:sp>
      <p:cxnSp>
        <p:nvCxnSpPr>
          <p:cNvPr id="25" name="Straight Arrow Connector 24">
            <a:extLst>
              <a:ext uri="{FF2B5EF4-FFF2-40B4-BE49-F238E27FC236}">
                <a16:creationId xmlns:a16="http://schemas.microsoft.com/office/drawing/2014/main" id="{74F99D74-1FE2-47E2-9103-2118C7620943}"/>
              </a:ext>
            </a:extLst>
          </p:cNvPr>
          <p:cNvCxnSpPr>
            <a:cxnSpLocks/>
          </p:cNvCxnSpPr>
          <p:nvPr/>
        </p:nvCxnSpPr>
        <p:spPr>
          <a:xfrm flipV="1">
            <a:off x="18398518" y="28749357"/>
            <a:ext cx="0" cy="453520"/>
          </a:xfrm>
          <a:prstGeom prst="straightConnector1">
            <a:avLst/>
          </a:prstGeom>
          <a:ln w="66675">
            <a:solidFill>
              <a:schemeClr val="accent1">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25" name="Rectangle 524">
            <a:extLst>
              <a:ext uri="{FF2B5EF4-FFF2-40B4-BE49-F238E27FC236}">
                <a16:creationId xmlns:a16="http://schemas.microsoft.com/office/drawing/2014/main" id="{4DD8B597-E83B-44EA-B4E5-8C0BE9DCC038}"/>
              </a:ext>
            </a:extLst>
          </p:cNvPr>
          <p:cNvSpPr/>
          <p:nvPr/>
        </p:nvSpPr>
        <p:spPr>
          <a:xfrm>
            <a:off x="17728554" y="20276100"/>
            <a:ext cx="8373409" cy="824895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E35B311-3C19-412C-ADE6-EB2E4158F366}"/>
              </a:ext>
            </a:extLst>
          </p:cNvPr>
          <p:cNvSpPr txBox="1"/>
          <p:nvPr/>
        </p:nvSpPr>
        <p:spPr>
          <a:xfrm>
            <a:off x="35294114" y="21458772"/>
            <a:ext cx="8411074" cy="10433625"/>
          </a:xfrm>
          <a:prstGeom prst="rect">
            <a:avLst/>
          </a:prstGeom>
          <a:noFill/>
        </p:spPr>
        <p:txBody>
          <a:bodyPr wrap="square" rtlCol="0">
            <a:spAutoFit/>
          </a:bodyPr>
          <a:lstStyle/>
          <a:p>
            <a:r>
              <a:rPr lang="en-US" sz="3200" b="1" dirty="0">
                <a:latin typeface="Arial Black" panose="020B0A04020102020204" pitchFamily="34" charset="0"/>
                <a:cs typeface="Arial" panose="020B0604020202020204" pitchFamily="34" charset="0"/>
              </a:rPr>
              <a:t>REFERENCES</a:t>
            </a:r>
          </a:p>
          <a:p>
            <a:r>
              <a:rPr lang="en-US" sz="3200" dirty="0"/>
              <a:t>Provide complete citations for any sources you reference in the text of your poster.  </a:t>
            </a:r>
          </a:p>
          <a:p>
            <a:endParaRPr lang="en-US" sz="3200" b="1" dirty="0">
              <a:latin typeface="Arial Black" panose="020B0A04020102020204" pitchFamily="34" charset="0"/>
              <a:cs typeface="Arial" panose="020B0604020202020204" pitchFamily="34" charset="0"/>
            </a:endParaRPr>
          </a:p>
          <a:p>
            <a:pPr indent="-457200"/>
            <a:r>
              <a:rPr lang="en-US" sz="3200" dirty="0"/>
              <a:t>Learn more about designing posters:</a:t>
            </a:r>
          </a:p>
          <a:p>
            <a:pPr indent="-457200"/>
            <a:r>
              <a:rPr lang="en-US" sz="3200" dirty="0"/>
              <a:t>MacEwan University Library. (2019). </a:t>
            </a:r>
            <a:r>
              <a:rPr lang="en-US" sz="3200" i="1" dirty="0"/>
              <a:t>Creating a </a:t>
            </a:r>
            <a:br>
              <a:rPr lang="en-US" sz="3200" i="1" dirty="0"/>
            </a:br>
            <a:r>
              <a:rPr lang="en-US" sz="3200" i="1" dirty="0"/>
              <a:t>     conference poster</a:t>
            </a:r>
            <a:r>
              <a:rPr lang="en-US" sz="3200" dirty="0"/>
              <a:t>. Retrieved from </a:t>
            </a:r>
            <a:br>
              <a:rPr lang="en-US" sz="3200" dirty="0"/>
            </a:br>
            <a:r>
              <a:rPr lang="en-US" sz="3200" dirty="0"/>
              <a:t>     https://library.macewan.ca/research-</a:t>
            </a:r>
            <a:br>
              <a:rPr lang="en-US" sz="3200" dirty="0"/>
            </a:br>
            <a:r>
              <a:rPr lang="en-US" sz="3200" dirty="0"/>
              <a:t>     help/share-your-work/creating-a-conference-</a:t>
            </a:r>
            <a:br>
              <a:rPr lang="en-US" sz="3200" dirty="0"/>
            </a:br>
            <a:r>
              <a:rPr lang="en-US" sz="3200" dirty="0"/>
              <a:t>     poster</a:t>
            </a:r>
          </a:p>
          <a:p>
            <a:pPr indent="-457200"/>
            <a:endParaRPr lang="en-US" sz="3200" dirty="0"/>
          </a:p>
          <a:p>
            <a:pPr indent="-457200"/>
            <a:r>
              <a:rPr lang="en-US" sz="3200" dirty="0"/>
              <a:t>Learn more about this specific design:</a:t>
            </a:r>
          </a:p>
          <a:p>
            <a:pPr indent="-457200"/>
            <a:r>
              <a:rPr lang="en-US" sz="3200" dirty="0"/>
              <a:t>Morrison, M. (2019, March 25</a:t>
            </a:r>
            <a:r>
              <a:rPr lang="en-US" sz="3200" i="1" dirty="0"/>
              <a:t>). How to create a </a:t>
            </a:r>
            <a:br>
              <a:rPr lang="en-US" sz="3200" i="1" dirty="0"/>
            </a:br>
            <a:r>
              <a:rPr lang="en-US" sz="3200" i="1" dirty="0"/>
              <a:t>     better research poster in less time (including </a:t>
            </a:r>
            <a:br>
              <a:rPr lang="en-US" sz="3200" i="1" dirty="0"/>
            </a:br>
            <a:r>
              <a:rPr lang="en-US" sz="3200" i="1" dirty="0"/>
              <a:t>     templates) </a:t>
            </a:r>
            <a:r>
              <a:rPr lang="en-US" sz="3200" dirty="0"/>
              <a:t>[Video file]. Retrieved from </a:t>
            </a:r>
            <a:br>
              <a:rPr lang="en-US" sz="3200" dirty="0"/>
            </a:br>
            <a:r>
              <a:rPr lang="en-US" sz="3200" dirty="0"/>
              <a:t>     https://youtu.be/1RwJbhkCA58</a:t>
            </a:r>
            <a:endParaRPr lang="en-US" sz="3200" b="1" dirty="0">
              <a:latin typeface="Arial Black" panose="020B0A04020102020204" pitchFamily="34" charset="0"/>
              <a:cs typeface="Arial" panose="020B0604020202020204" pitchFamily="34" charset="0"/>
            </a:endParaRPr>
          </a:p>
          <a:p>
            <a:endParaRPr lang="en-US" sz="3200" b="1" dirty="0">
              <a:latin typeface="Arial Black" panose="020B0A04020102020204" pitchFamily="34" charset="0"/>
              <a:cs typeface="Arial" panose="020B0604020202020204" pitchFamily="34" charset="0"/>
            </a:endParaRPr>
          </a:p>
          <a:p>
            <a:r>
              <a:rPr lang="en-US" sz="3200" b="1" dirty="0">
                <a:latin typeface="Arial Black" panose="020B0A04020102020204" pitchFamily="34" charset="0"/>
                <a:cs typeface="Arial" panose="020B0604020202020204" pitchFamily="34" charset="0"/>
              </a:rPr>
              <a:t>ACKNOWLEDGEMENTS</a:t>
            </a:r>
          </a:p>
          <a:p>
            <a:r>
              <a:rPr lang="en-US" sz="3200" dirty="0"/>
              <a:t>Acknowledge any agencies or individuals that contributed to the project. Include your faculty mentor/advisor here or as a co-author. </a:t>
            </a:r>
          </a:p>
        </p:txBody>
      </p:sp>
      <p:sp>
        <p:nvSpPr>
          <p:cNvPr id="4" name="Rectangle 3"/>
          <p:cNvSpPr/>
          <p:nvPr/>
        </p:nvSpPr>
        <p:spPr>
          <a:xfrm>
            <a:off x="6895099" y="915456"/>
            <a:ext cx="10058400" cy="3416320"/>
          </a:xfrm>
          <a:prstGeom prst="rect">
            <a:avLst/>
          </a:prstGeom>
          <a:solidFill>
            <a:schemeClr val="accent2">
              <a:lumMod val="20000"/>
              <a:lumOff val="80000"/>
            </a:schemeClr>
          </a:solidFill>
        </p:spPr>
        <p:txBody>
          <a:bodyPr wrap="square">
            <a:spAutoFit/>
          </a:bodyPr>
          <a:lstStyle/>
          <a:p>
            <a:r>
              <a:rPr lang="en-US" sz="3600" b="1" dirty="0">
                <a:latin typeface="Arial" panose="020B0604020202020204" pitchFamily="34" charset="0"/>
                <a:cs typeface="Arial" panose="020B0604020202020204" pitchFamily="34" charset="0"/>
              </a:rPr>
              <a:t>TIP: </a:t>
            </a:r>
            <a:r>
              <a:rPr lang="en-US" sz="3600" dirty="0">
                <a:latin typeface="Arial" panose="020B0604020202020204" pitchFamily="34" charset="0"/>
                <a:cs typeface="Arial" panose="020B0604020202020204" pitchFamily="34" charset="0"/>
              </a:rPr>
              <a:t>Fill up the white spaces on either side as much as you need to but keep it </a:t>
            </a:r>
            <a:r>
              <a:rPr lang="en-US" sz="3600" dirty="0" err="1">
                <a:latin typeface="Arial" panose="020B0604020202020204" pitchFamily="34" charset="0"/>
                <a:cs typeface="Arial" panose="020B0604020202020204" pitchFamily="34" charset="0"/>
              </a:rPr>
              <a:t>skimmable</a:t>
            </a:r>
            <a:r>
              <a:rPr lang="en-US" sz="3600" dirty="0">
                <a:latin typeface="Arial" panose="020B0604020202020204" pitchFamily="34" charset="0"/>
                <a:cs typeface="Arial" panose="020B0604020202020204" pitchFamily="34" charset="0"/>
              </a:rPr>
              <a:t> and cut out any unnecessary content. You can make these sections slightly wider if you need to, but don’t squish the middle too much. The middle is more important than these columns.</a:t>
            </a:r>
          </a:p>
        </p:txBody>
      </p:sp>
      <p:sp>
        <p:nvSpPr>
          <p:cNvPr id="21" name="Rectangle 20">
            <a:extLst>
              <a:ext uri="{FF2B5EF4-FFF2-40B4-BE49-F238E27FC236}">
                <a16:creationId xmlns:a16="http://schemas.microsoft.com/office/drawing/2014/main" id="{A9C23E81-4311-4B8B-955C-CBF5D31FEF83}"/>
              </a:ext>
            </a:extLst>
          </p:cNvPr>
          <p:cNvSpPr/>
          <p:nvPr/>
        </p:nvSpPr>
        <p:spPr>
          <a:xfrm>
            <a:off x="35109798" y="12331954"/>
            <a:ext cx="7789008" cy="415959"/>
          </a:xfrm>
          <a:prstGeom prst="rect">
            <a:avLst/>
          </a:prstGeom>
        </p:spPr>
        <p:txBody>
          <a:bodyPr wrap="square" lIns="76656" tIns="38328" rIns="76656" bIns="38328">
            <a:spAutoFit/>
          </a:bodyPr>
          <a:lstStyle/>
          <a:p>
            <a:r>
              <a:rPr lang="en-US" sz="2200" i="1" dirty="0"/>
              <a:t>Description of this table</a:t>
            </a:r>
          </a:p>
        </p:txBody>
      </p:sp>
      <p:graphicFrame>
        <p:nvGraphicFramePr>
          <p:cNvPr id="22" name="Table 21">
            <a:extLst>
              <a:ext uri="{FF2B5EF4-FFF2-40B4-BE49-F238E27FC236}">
                <a16:creationId xmlns:a16="http://schemas.microsoft.com/office/drawing/2014/main" id="{3ABF258C-B71A-4FAF-942E-CD30951BB5E9}"/>
              </a:ext>
            </a:extLst>
          </p:cNvPr>
          <p:cNvGraphicFramePr>
            <a:graphicFrameLocks noGrp="1"/>
          </p:cNvGraphicFramePr>
          <p:nvPr>
            <p:extLst>
              <p:ext uri="{D42A27DB-BD31-4B8C-83A1-F6EECF244321}">
                <p14:modId xmlns:p14="http://schemas.microsoft.com/office/powerpoint/2010/main" val="2567553427"/>
              </p:ext>
            </p:extLst>
          </p:nvPr>
        </p:nvGraphicFramePr>
        <p:xfrm>
          <a:off x="35271918" y="8163236"/>
          <a:ext cx="8324502" cy="4021229"/>
        </p:xfrm>
        <a:graphic>
          <a:graphicData uri="http://schemas.openxmlformats.org/drawingml/2006/table">
            <a:tbl>
              <a:tblPr firstRow="1" firstCol="1" bandRow="1">
                <a:tableStyleId>{21E4AEA4-8DFA-4A89-87EB-49C32662AFE0}</a:tableStyleId>
              </a:tblPr>
              <a:tblGrid>
                <a:gridCol w="2774834">
                  <a:extLst>
                    <a:ext uri="{9D8B030D-6E8A-4147-A177-3AD203B41FA5}">
                      <a16:colId xmlns:a16="http://schemas.microsoft.com/office/drawing/2014/main" val="20000"/>
                    </a:ext>
                  </a:extLst>
                </a:gridCol>
                <a:gridCol w="2774834">
                  <a:extLst>
                    <a:ext uri="{9D8B030D-6E8A-4147-A177-3AD203B41FA5}">
                      <a16:colId xmlns:a16="http://schemas.microsoft.com/office/drawing/2014/main" val="20001"/>
                    </a:ext>
                  </a:extLst>
                </a:gridCol>
                <a:gridCol w="2774834">
                  <a:extLst>
                    <a:ext uri="{9D8B030D-6E8A-4147-A177-3AD203B41FA5}">
                      <a16:colId xmlns:a16="http://schemas.microsoft.com/office/drawing/2014/main" val="20002"/>
                    </a:ext>
                  </a:extLst>
                </a:gridCol>
              </a:tblGrid>
              <a:tr h="495988">
                <a:tc>
                  <a:txBody>
                    <a:bodyPr/>
                    <a:lstStyle/>
                    <a:p>
                      <a:pPr marL="0" marR="0">
                        <a:lnSpc>
                          <a:spcPct val="115000"/>
                        </a:lnSpc>
                        <a:spcBef>
                          <a:spcPts val="0"/>
                        </a:spcBef>
                        <a:spcAft>
                          <a:spcPts val="0"/>
                        </a:spcAft>
                      </a:pPr>
                      <a:r>
                        <a:rPr lang="en-US" sz="2800" dirty="0">
                          <a:effectLst/>
                        </a:rPr>
                        <a:t> </a:t>
                      </a:r>
                      <a:endParaRPr lang="en-US" sz="2800" dirty="0">
                        <a:effectLst/>
                        <a:latin typeface="Calibri"/>
                        <a:ea typeface="Calibri"/>
                        <a:cs typeface="Times New Roman"/>
                      </a:endParaRPr>
                    </a:p>
                  </a:txBody>
                  <a:tcPr marL="68580" marR="68580" marT="0" marB="0">
                    <a:solidFill>
                      <a:srgbClr val="8B2331"/>
                    </a:solidFill>
                  </a:tcPr>
                </a:tc>
                <a:tc>
                  <a:txBody>
                    <a:bodyPr/>
                    <a:lstStyle/>
                    <a:p>
                      <a:pPr marL="0" marR="0">
                        <a:lnSpc>
                          <a:spcPct val="115000"/>
                        </a:lnSpc>
                        <a:spcBef>
                          <a:spcPts val="0"/>
                        </a:spcBef>
                        <a:spcAft>
                          <a:spcPts val="0"/>
                        </a:spcAft>
                      </a:pPr>
                      <a:r>
                        <a:rPr lang="en-US" sz="2800" dirty="0">
                          <a:effectLst/>
                        </a:rPr>
                        <a:t>Quantitative</a:t>
                      </a:r>
                      <a:endParaRPr lang="en-US" sz="2800" dirty="0">
                        <a:effectLst/>
                        <a:latin typeface="Calibri"/>
                        <a:ea typeface="Calibri"/>
                        <a:cs typeface="Times New Roman"/>
                      </a:endParaRPr>
                    </a:p>
                  </a:txBody>
                  <a:tcPr marL="68580" marR="68580" marT="0" marB="0">
                    <a:solidFill>
                      <a:srgbClr val="8B2331"/>
                    </a:solidFill>
                  </a:tcPr>
                </a:tc>
                <a:tc>
                  <a:txBody>
                    <a:bodyPr/>
                    <a:lstStyle/>
                    <a:p>
                      <a:pPr marL="0" marR="0">
                        <a:lnSpc>
                          <a:spcPct val="115000"/>
                        </a:lnSpc>
                        <a:spcBef>
                          <a:spcPts val="0"/>
                        </a:spcBef>
                        <a:spcAft>
                          <a:spcPts val="0"/>
                        </a:spcAft>
                      </a:pPr>
                      <a:r>
                        <a:rPr lang="en-US" sz="2800" dirty="0">
                          <a:effectLst/>
                        </a:rPr>
                        <a:t>Qualitative</a:t>
                      </a:r>
                      <a:endParaRPr lang="en-US" sz="2800" dirty="0">
                        <a:effectLst/>
                        <a:latin typeface="Calibri"/>
                        <a:ea typeface="Calibri"/>
                        <a:cs typeface="Times New Roman"/>
                      </a:endParaRPr>
                    </a:p>
                  </a:txBody>
                  <a:tcPr marL="68580" marR="68580" marT="0" marB="0">
                    <a:solidFill>
                      <a:srgbClr val="8B2331"/>
                    </a:solidFill>
                  </a:tcPr>
                </a:tc>
                <a:extLst>
                  <a:ext uri="{0D108BD9-81ED-4DB2-BD59-A6C34878D82A}">
                    <a16:rowId xmlns:a16="http://schemas.microsoft.com/office/drawing/2014/main" val="10000"/>
                  </a:ext>
                </a:extLst>
              </a:tr>
              <a:tr h="2076626">
                <a:tc>
                  <a:txBody>
                    <a:bodyPr/>
                    <a:lstStyle/>
                    <a:p>
                      <a:pPr marL="0" marR="0">
                        <a:lnSpc>
                          <a:spcPct val="115000"/>
                        </a:lnSpc>
                        <a:spcBef>
                          <a:spcPts val="0"/>
                        </a:spcBef>
                        <a:spcAft>
                          <a:spcPts val="0"/>
                        </a:spcAft>
                      </a:pPr>
                      <a:r>
                        <a:rPr lang="en-US" sz="2800" dirty="0">
                          <a:effectLst/>
                        </a:rPr>
                        <a:t>Collection Methods</a:t>
                      </a:r>
                      <a:endParaRPr lang="en-US" sz="2800" dirty="0">
                        <a:effectLst/>
                        <a:latin typeface="Calibri"/>
                        <a:ea typeface="Calibri"/>
                        <a:cs typeface="Times New Roman"/>
                      </a:endParaRPr>
                    </a:p>
                  </a:txBody>
                  <a:tcPr marL="68580" marR="68580" marT="0" marB="0">
                    <a:solidFill>
                      <a:srgbClr val="8B2331"/>
                    </a:solidFill>
                  </a:tcPr>
                </a:tc>
                <a:tc>
                  <a:txBody>
                    <a:bodyPr/>
                    <a:lstStyle/>
                    <a:p>
                      <a:pPr marL="0" marR="0">
                        <a:lnSpc>
                          <a:spcPct val="115000"/>
                        </a:lnSpc>
                        <a:spcBef>
                          <a:spcPts val="0"/>
                        </a:spcBef>
                        <a:spcAft>
                          <a:spcPts val="0"/>
                        </a:spcAft>
                      </a:pPr>
                      <a:r>
                        <a:rPr lang="en-US" sz="2800" dirty="0">
                          <a:effectLst/>
                          <a:latin typeface="+mn-lt"/>
                          <a:ea typeface="+mn-ea"/>
                          <a:cs typeface="+mn-cs"/>
                        </a:rPr>
                        <a:t>Structured</a:t>
                      </a:r>
                    </a:p>
                    <a:p>
                      <a:pPr marL="0" marR="0">
                        <a:lnSpc>
                          <a:spcPct val="115000"/>
                        </a:lnSpc>
                        <a:spcBef>
                          <a:spcPts val="0"/>
                        </a:spcBef>
                        <a:spcAft>
                          <a:spcPts val="0"/>
                        </a:spcAft>
                      </a:pPr>
                      <a:endParaRPr lang="en-US" sz="2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Semi-structured </a:t>
                      </a:r>
                      <a:endParaRPr lang="en-US" sz="28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95988">
                <a:tc>
                  <a:txBody>
                    <a:bodyPr/>
                    <a:lstStyle/>
                    <a:p>
                      <a:pPr marL="0" marR="0">
                        <a:lnSpc>
                          <a:spcPct val="115000"/>
                        </a:lnSpc>
                        <a:spcBef>
                          <a:spcPts val="0"/>
                        </a:spcBef>
                        <a:spcAft>
                          <a:spcPts val="0"/>
                        </a:spcAft>
                      </a:pPr>
                      <a:r>
                        <a:rPr lang="en-US" sz="2800" dirty="0">
                          <a:effectLst/>
                        </a:rPr>
                        <a:t>Questions</a:t>
                      </a:r>
                      <a:endParaRPr lang="en-US" sz="2800" dirty="0">
                        <a:effectLst/>
                        <a:latin typeface="Calibri"/>
                        <a:ea typeface="Calibri"/>
                        <a:cs typeface="Times New Roman"/>
                      </a:endParaRPr>
                    </a:p>
                  </a:txBody>
                  <a:tcPr marL="68580" marR="68580" marT="0" marB="0">
                    <a:solidFill>
                      <a:srgbClr val="8B2331"/>
                    </a:solidFill>
                  </a:tcPr>
                </a:tc>
                <a:tc>
                  <a:txBody>
                    <a:bodyPr/>
                    <a:lstStyle/>
                    <a:p>
                      <a:pPr marL="0" marR="0">
                        <a:lnSpc>
                          <a:spcPct val="115000"/>
                        </a:lnSpc>
                        <a:spcBef>
                          <a:spcPts val="0"/>
                        </a:spcBef>
                        <a:spcAft>
                          <a:spcPts val="0"/>
                        </a:spcAft>
                      </a:pPr>
                      <a:r>
                        <a:rPr lang="en-US" sz="2800" dirty="0">
                          <a:effectLst/>
                        </a:rPr>
                        <a:t>Closed, limited options</a:t>
                      </a:r>
                      <a:endParaRPr lang="en-US" sz="2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Open</a:t>
                      </a:r>
                      <a:endParaRPr lang="en-US" sz="28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95988">
                <a:tc>
                  <a:txBody>
                    <a:bodyPr/>
                    <a:lstStyle/>
                    <a:p>
                      <a:pPr marL="0" marR="0">
                        <a:lnSpc>
                          <a:spcPct val="115000"/>
                        </a:lnSpc>
                        <a:spcBef>
                          <a:spcPts val="0"/>
                        </a:spcBef>
                        <a:spcAft>
                          <a:spcPts val="0"/>
                        </a:spcAft>
                      </a:pPr>
                      <a:r>
                        <a:rPr lang="en-US" sz="2800" dirty="0">
                          <a:effectLst/>
                        </a:rPr>
                        <a:t>Data</a:t>
                      </a:r>
                      <a:endParaRPr lang="en-US" sz="2800" dirty="0">
                        <a:effectLst/>
                        <a:latin typeface="Calibri"/>
                        <a:ea typeface="Calibri"/>
                        <a:cs typeface="Times New Roman"/>
                      </a:endParaRPr>
                    </a:p>
                  </a:txBody>
                  <a:tcPr marL="68580" marR="68580" marT="0" marB="0">
                    <a:solidFill>
                      <a:srgbClr val="8B2331"/>
                    </a:solidFill>
                  </a:tcPr>
                </a:tc>
                <a:tc>
                  <a:txBody>
                    <a:bodyPr/>
                    <a:lstStyle/>
                    <a:p>
                      <a:pPr marL="0" marR="0">
                        <a:lnSpc>
                          <a:spcPct val="115000"/>
                        </a:lnSpc>
                        <a:spcBef>
                          <a:spcPts val="0"/>
                        </a:spcBef>
                        <a:spcAft>
                          <a:spcPts val="0"/>
                        </a:spcAft>
                      </a:pPr>
                      <a:r>
                        <a:rPr lang="en-US" sz="2800" dirty="0">
                          <a:effectLst/>
                        </a:rPr>
                        <a:t>Numerical</a:t>
                      </a:r>
                      <a:endParaRPr lang="en-US" sz="2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Textual</a:t>
                      </a:r>
                      <a:endParaRPr lang="en-US" sz="28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23" name="Rectangle 22">
            <a:extLst>
              <a:ext uri="{FF2B5EF4-FFF2-40B4-BE49-F238E27FC236}">
                <a16:creationId xmlns:a16="http://schemas.microsoft.com/office/drawing/2014/main" id="{1CA11D12-9DBE-40A3-B7C2-8F8E3F5C1BA9}"/>
              </a:ext>
            </a:extLst>
          </p:cNvPr>
          <p:cNvSpPr/>
          <p:nvPr/>
        </p:nvSpPr>
        <p:spPr>
          <a:xfrm>
            <a:off x="35109798" y="7384345"/>
            <a:ext cx="7789008" cy="631402"/>
          </a:xfrm>
          <a:prstGeom prst="rect">
            <a:avLst/>
          </a:prstGeom>
        </p:spPr>
        <p:txBody>
          <a:bodyPr wrap="square" lIns="76656" tIns="38328" rIns="76656" bIns="38328">
            <a:spAutoFit/>
          </a:bodyPr>
          <a:lstStyle/>
          <a:p>
            <a:r>
              <a:rPr lang="en-US" sz="3600" dirty="0"/>
              <a:t>Title of Table Example</a:t>
            </a:r>
            <a:endParaRPr lang="en-US" sz="9600" dirty="0"/>
          </a:p>
        </p:txBody>
      </p:sp>
      <p:grpSp>
        <p:nvGrpSpPr>
          <p:cNvPr id="24" name="Group 23">
            <a:extLst>
              <a:ext uri="{FF2B5EF4-FFF2-40B4-BE49-F238E27FC236}">
                <a16:creationId xmlns:a16="http://schemas.microsoft.com/office/drawing/2014/main" id="{CA948BCD-955A-4AC5-8746-33A321AFD7E8}"/>
              </a:ext>
            </a:extLst>
          </p:cNvPr>
          <p:cNvGrpSpPr/>
          <p:nvPr/>
        </p:nvGrpSpPr>
        <p:grpSpPr>
          <a:xfrm>
            <a:off x="35176157" y="13593744"/>
            <a:ext cx="8529032" cy="6811097"/>
            <a:chOff x="22204456" y="23847748"/>
            <a:chExt cx="9037544" cy="6811097"/>
          </a:xfrm>
        </p:grpSpPr>
        <p:sp>
          <p:nvSpPr>
            <p:cNvPr id="26" name="Rectangle 25">
              <a:extLst>
                <a:ext uri="{FF2B5EF4-FFF2-40B4-BE49-F238E27FC236}">
                  <a16:creationId xmlns:a16="http://schemas.microsoft.com/office/drawing/2014/main" id="{2C3CFA86-77E8-4197-8C7B-3C729A16784B}"/>
                </a:ext>
              </a:extLst>
            </p:cNvPr>
            <p:cNvSpPr/>
            <p:nvPr/>
          </p:nvSpPr>
          <p:spPr>
            <a:xfrm>
              <a:off x="22410220" y="23847748"/>
              <a:ext cx="8139226" cy="631402"/>
            </a:xfrm>
            <a:prstGeom prst="rect">
              <a:avLst/>
            </a:prstGeom>
          </p:spPr>
          <p:txBody>
            <a:bodyPr wrap="square" lIns="76656" tIns="38328" rIns="76656" bIns="38328">
              <a:spAutoFit/>
            </a:bodyPr>
            <a:lstStyle/>
            <a:p>
              <a:r>
                <a:rPr lang="en-US" sz="3600" dirty="0"/>
                <a:t>Title of Chart Example</a:t>
              </a:r>
              <a:endParaRPr lang="en-US" sz="9600" dirty="0"/>
            </a:p>
          </p:txBody>
        </p:sp>
        <p:grpSp>
          <p:nvGrpSpPr>
            <p:cNvPr id="27" name="Group 26">
              <a:extLst>
                <a:ext uri="{FF2B5EF4-FFF2-40B4-BE49-F238E27FC236}">
                  <a16:creationId xmlns:a16="http://schemas.microsoft.com/office/drawing/2014/main" id="{BD721C8E-E882-454F-B490-1F33B9D81232}"/>
                </a:ext>
              </a:extLst>
            </p:cNvPr>
            <p:cNvGrpSpPr/>
            <p:nvPr/>
          </p:nvGrpSpPr>
          <p:grpSpPr>
            <a:xfrm>
              <a:off x="22204456" y="24451441"/>
              <a:ext cx="9037544" cy="6207404"/>
              <a:chOff x="22204456" y="24451441"/>
              <a:chExt cx="9037544" cy="6207404"/>
            </a:xfrm>
          </p:grpSpPr>
          <p:graphicFrame>
            <p:nvGraphicFramePr>
              <p:cNvPr id="28" name="Chart 27">
                <a:extLst>
                  <a:ext uri="{FF2B5EF4-FFF2-40B4-BE49-F238E27FC236}">
                    <a16:creationId xmlns:a16="http://schemas.microsoft.com/office/drawing/2014/main" id="{187C5AC8-D1E9-4048-AA9B-232D2C2BE0F8}"/>
                  </a:ext>
                </a:extLst>
              </p:cNvPr>
              <p:cNvGraphicFramePr/>
              <p:nvPr>
                <p:extLst>
                  <p:ext uri="{D42A27DB-BD31-4B8C-83A1-F6EECF244321}">
                    <p14:modId xmlns:p14="http://schemas.microsoft.com/office/powerpoint/2010/main" val="2553622927"/>
                  </p:ext>
                </p:extLst>
              </p:nvPr>
            </p:nvGraphicFramePr>
            <p:xfrm>
              <a:off x="22217562" y="24451441"/>
              <a:ext cx="9024438" cy="5811811"/>
            </p:xfrm>
            <a:graphic>
              <a:graphicData uri="http://schemas.openxmlformats.org/drawingml/2006/chart">
                <c:chart xmlns:c="http://schemas.openxmlformats.org/drawingml/2006/chart" xmlns:r="http://schemas.openxmlformats.org/officeDocument/2006/relationships" r:id="rId3"/>
              </a:graphicData>
            </a:graphic>
          </p:graphicFrame>
          <p:sp>
            <p:nvSpPr>
              <p:cNvPr id="29" name="Rectangle 28">
                <a:extLst>
                  <a:ext uri="{FF2B5EF4-FFF2-40B4-BE49-F238E27FC236}">
                    <a16:creationId xmlns:a16="http://schemas.microsoft.com/office/drawing/2014/main" id="{56028F8E-776D-4039-BFB4-0FDBB6DB7696}"/>
                  </a:ext>
                </a:extLst>
              </p:cNvPr>
              <p:cNvSpPr/>
              <p:nvPr/>
            </p:nvSpPr>
            <p:spPr>
              <a:xfrm>
                <a:off x="22204456" y="30242886"/>
                <a:ext cx="8139226" cy="415959"/>
              </a:xfrm>
              <a:prstGeom prst="rect">
                <a:avLst/>
              </a:prstGeom>
            </p:spPr>
            <p:txBody>
              <a:bodyPr wrap="square" lIns="76656" tIns="38328" rIns="76656" bIns="38328">
                <a:spAutoFit/>
              </a:bodyPr>
              <a:lstStyle/>
              <a:p>
                <a:r>
                  <a:rPr lang="en-US" sz="2200" i="1" dirty="0"/>
                  <a:t>Description of this chart</a:t>
                </a:r>
              </a:p>
            </p:txBody>
          </p:sp>
        </p:grpSp>
      </p:grpSp>
      <p:sp>
        <p:nvSpPr>
          <p:cNvPr id="8" name="Rectangle 7">
            <a:extLst>
              <a:ext uri="{FF2B5EF4-FFF2-40B4-BE49-F238E27FC236}">
                <a16:creationId xmlns:a16="http://schemas.microsoft.com/office/drawing/2014/main" id="{7CE108F9-194D-4EF3-BBC8-81C144B01DE7}"/>
              </a:ext>
            </a:extLst>
          </p:cNvPr>
          <p:cNvSpPr/>
          <p:nvPr/>
        </p:nvSpPr>
        <p:spPr>
          <a:xfrm>
            <a:off x="6286318" y="22907469"/>
            <a:ext cx="11038388" cy="6740307"/>
          </a:xfrm>
          <a:prstGeom prst="rect">
            <a:avLst/>
          </a:prstGeom>
          <a:solidFill>
            <a:schemeClr val="accent2">
              <a:lumMod val="20000"/>
              <a:lumOff val="80000"/>
            </a:schemeClr>
          </a:solidFill>
        </p:spPr>
        <p:txBody>
          <a:bodyPr wrap="square">
            <a:spAutoFit/>
          </a:bodyPr>
          <a:lstStyle/>
          <a:p>
            <a:r>
              <a:rPr lang="en-US" sz="3600" b="1" dirty="0">
                <a:latin typeface="Arial" panose="020B0604020202020204" pitchFamily="34" charset="0"/>
                <a:cs typeface="Arial" panose="020B0604020202020204" pitchFamily="34" charset="0"/>
              </a:rPr>
              <a:t>TIP: </a:t>
            </a:r>
            <a:r>
              <a:rPr lang="en-US" sz="3600" dirty="0">
                <a:latin typeface="Arial" panose="020B0604020202020204" pitchFamily="34" charset="0"/>
                <a:cs typeface="Arial" panose="020B0604020202020204" pitchFamily="34" charset="0"/>
              </a:rPr>
              <a:t>Post your work online and add a QR code (</a:t>
            </a:r>
            <a:r>
              <a:rPr lang="en-US" sz="3600" dirty="0">
                <a:latin typeface="Arial" panose="020B0604020202020204" pitchFamily="34" charset="0"/>
                <a:cs typeface="Arial" panose="020B0604020202020204" pitchFamily="34" charset="0"/>
                <a:hlinkClick r:id="rId4"/>
              </a:rPr>
              <a:t>https://www.qrcode-monkey.com</a:t>
            </a:r>
            <a:r>
              <a:rPr lang="en-US" sz="3600" dirty="0">
                <a:latin typeface="Arial" panose="020B0604020202020204" pitchFamily="34" charset="0"/>
                <a:cs typeface="Arial" panose="020B0604020202020204" pitchFamily="34" charset="0"/>
              </a:rPr>
              <a:t>) so people can easily access it on their phones. Files can be posted online via:</a:t>
            </a:r>
          </a:p>
          <a:p>
            <a:pPr marL="914400" lvl="1" indent="-457200">
              <a:buFont typeface="Wingdings" panose="05000000000000000000" pitchFamily="2" charset="2"/>
              <a:buChar char="§"/>
            </a:pPr>
            <a:r>
              <a:rPr lang="en-US" sz="3600" dirty="0">
                <a:latin typeface="Arial" panose="020B0604020202020204" pitchFamily="34" charset="0"/>
                <a:cs typeface="Arial" panose="020B0604020202020204" pitchFamily="34" charset="0"/>
              </a:rPr>
              <a:t>Google Drive, </a:t>
            </a:r>
          </a:p>
          <a:p>
            <a:pPr marL="914400" lvl="1" indent="-457200">
              <a:buFont typeface="Wingdings" panose="05000000000000000000" pitchFamily="2" charset="2"/>
              <a:buChar char="§"/>
            </a:pPr>
            <a:r>
              <a:rPr lang="en-US" sz="3600" dirty="0">
                <a:latin typeface="Arial" panose="020B0604020202020204" pitchFamily="34" charset="0"/>
                <a:cs typeface="Arial" panose="020B0604020202020204" pitchFamily="34" charset="0"/>
              </a:rPr>
              <a:t>SlideShare, or </a:t>
            </a:r>
          </a:p>
          <a:p>
            <a:pPr marL="914400" lvl="1" indent="-457200">
              <a:buFont typeface="Wingdings" panose="05000000000000000000" pitchFamily="2" charset="2"/>
              <a:buChar char="§"/>
            </a:pPr>
            <a:r>
              <a:rPr lang="en-US" sz="3600" dirty="0">
                <a:latin typeface="Arial" panose="020B0604020202020204" pitchFamily="34" charset="0"/>
                <a:cs typeface="Arial" panose="020B0604020202020204" pitchFamily="34" charset="0"/>
              </a:rPr>
              <a:t>MacEwan’s research repository, RO@M (</a:t>
            </a:r>
            <a:r>
              <a:rPr lang="en-US" sz="3600" dirty="0">
                <a:latin typeface="Arial" panose="020B0604020202020204" pitchFamily="34" charset="0"/>
                <a:cs typeface="Arial" panose="020B0604020202020204" pitchFamily="34" charset="0"/>
                <a:hlinkClick r:id="rId5"/>
              </a:rPr>
              <a:t>https://roam.macewan.ca</a:t>
            </a:r>
            <a:r>
              <a:rPr lang="en-US" sz="3600" dirty="0">
                <a:latin typeface="Arial" panose="020B0604020202020204" pitchFamily="34" charset="0"/>
                <a:cs typeface="Arial" panose="020B0604020202020204" pitchFamily="34" charset="0"/>
              </a:rPr>
              <a:t>). </a:t>
            </a:r>
          </a:p>
          <a:p>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Make sure to check with any faculty members overseeing your work before posting it to ensure there are no copyright or intellectual property issues.</a:t>
            </a:r>
          </a:p>
        </p:txBody>
      </p:sp>
      <p:pic>
        <p:nvPicPr>
          <p:cNvPr id="13" name="Picture 12">
            <a:extLst>
              <a:ext uri="{FF2B5EF4-FFF2-40B4-BE49-F238E27FC236}">
                <a16:creationId xmlns:a16="http://schemas.microsoft.com/office/drawing/2014/main" id="{5FF602A3-827C-4149-B8DC-496AC7D2187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979972" y="20458328"/>
            <a:ext cx="7929240" cy="7929240"/>
          </a:xfrm>
          <a:prstGeom prst="rect">
            <a:avLst/>
          </a:prstGeom>
        </p:spPr>
      </p:pic>
      <p:pic>
        <p:nvPicPr>
          <p:cNvPr id="17" name="Picture 16">
            <a:extLst>
              <a:ext uri="{FF2B5EF4-FFF2-40B4-BE49-F238E27FC236}">
                <a16:creationId xmlns:a16="http://schemas.microsoft.com/office/drawing/2014/main" id="{F2F7E6BB-5A62-4E2C-A5CE-97FFCE32CA8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4294" y="735108"/>
            <a:ext cx="5626101" cy="2093379"/>
          </a:xfrm>
          <a:prstGeom prst="rect">
            <a:avLst/>
          </a:prstGeom>
        </p:spPr>
      </p:pic>
      <p:sp>
        <p:nvSpPr>
          <p:cNvPr id="33" name="Rectangle 32">
            <a:extLst>
              <a:ext uri="{FF2B5EF4-FFF2-40B4-BE49-F238E27FC236}">
                <a16:creationId xmlns:a16="http://schemas.microsoft.com/office/drawing/2014/main" id="{94E6B248-AB48-40EF-9AF3-D13EC393D008}"/>
              </a:ext>
            </a:extLst>
          </p:cNvPr>
          <p:cNvSpPr/>
          <p:nvPr/>
        </p:nvSpPr>
        <p:spPr>
          <a:xfrm>
            <a:off x="632685" y="29484725"/>
            <a:ext cx="6262414" cy="2862322"/>
          </a:xfrm>
          <a:prstGeom prst="rect">
            <a:avLst/>
          </a:prstGeom>
        </p:spPr>
        <p:txBody>
          <a:bodyPr wrap="square">
            <a:spAutoFit/>
          </a:bodyPr>
          <a:lstStyle/>
          <a:p>
            <a:r>
              <a:rPr lang="en-US" sz="3600" dirty="0"/>
              <a:t>This PPT poster template by MacEwan University Library was adapted from one designed by Mike Morrison (2019) available at </a:t>
            </a:r>
            <a:r>
              <a:rPr lang="en-US" sz="3600" dirty="0">
                <a:hlinkClick r:id="rId8"/>
              </a:rPr>
              <a:t>https://osf.io/ef53g/</a:t>
            </a:r>
            <a:endParaRPr lang="en-US" sz="3600" dirty="0"/>
          </a:p>
        </p:txBody>
      </p:sp>
    </p:spTree>
    <p:extLst>
      <p:ext uri="{BB962C8B-B14F-4D97-AF65-F5344CB8AC3E}">
        <p14:creationId xmlns:p14="http://schemas.microsoft.com/office/powerpoint/2010/main" val="1263856508"/>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2972</TotalTime>
  <Words>546</Words>
  <Application>Microsoft Office PowerPoint</Application>
  <PresentationFormat>Custom</PresentationFormat>
  <Paragraphs>67</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Calibri</vt:lpstr>
      <vt:lpstr>Calibri Light</vt:lpstr>
      <vt:lpstr>Roboto</vt:lpstr>
      <vt:lpstr>Times New Roman</vt:lpstr>
      <vt:lpstr>Wingdings</vt:lpstr>
      <vt:lpstr>Office Theme</vt:lpstr>
      <vt:lpstr>Main finding goes here, translated into plain English. Emphasize the important words.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Morrison</dc:creator>
  <cp:lastModifiedBy>Robyn Hall</cp:lastModifiedBy>
  <cp:revision>114</cp:revision>
  <cp:lastPrinted>2019-04-02T00:42:16Z</cp:lastPrinted>
  <dcterms:created xsi:type="dcterms:W3CDTF">2018-09-16T19:13:41Z</dcterms:created>
  <dcterms:modified xsi:type="dcterms:W3CDTF">2019-04-03T16:22:03Z</dcterms:modified>
</cp:coreProperties>
</file>